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335" r:id="rId2"/>
    <p:sldId id="339" r:id="rId3"/>
    <p:sldId id="344" r:id="rId4"/>
    <p:sldId id="384" r:id="rId5"/>
    <p:sldId id="385" r:id="rId6"/>
    <p:sldId id="346" r:id="rId7"/>
    <p:sldId id="386" r:id="rId8"/>
    <p:sldId id="350" r:id="rId9"/>
    <p:sldId id="347" r:id="rId10"/>
    <p:sldId id="387" r:id="rId11"/>
    <p:sldId id="336" r:id="rId12"/>
  </p:sldIdLst>
  <p:sldSz cx="12192000" cy="6858000"/>
  <p:notesSz cx="6797675" cy="9926638"/>
  <p:embeddedFontLst>
    <p:embeddedFont>
      <p:font typeface="Trebuchet MS" panose="020B0603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49A55F-07F2-A18A-8133-E40A7F1251EA}" name="Greta Lipskytė" initials="GL" userId="S::greta.lipskyte@finmin.lt::5d54a7ef-995d-4129-b1e4-4b15f37b9b9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ius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B70"/>
    <a:srgbClr val="3E93D0"/>
    <a:srgbClr val="3D92D0"/>
    <a:srgbClr val="4C9BD3"/>
    <a:srgbClr val="104A70"/>
    <a:srgbClr val="0E4A6F"/>
    <a:srgbClr val="063C62"/>
    <a:srgbClr val="13496D"/>
    <a:srgbClr val="094871"/>
    <a:srgbClr val="064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Šviesus stilius 3 – paryškinima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87059" autoAdjust="0"/>
  </p:normalViewPr>
  <p:slideViewPr>
    <p:cSldViewPr snapToGrid="0">
      <p:cViewPr varScale="1">
        <p:scale>
          <a:sx n="59" d="100"/>
          <a:sy n="59" d="100"/>
        </p:scale>
        <p:origin x="84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948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F40E7-5104-4007-A17D-87F6E82EEB5D}" type="datetimeFigureOut">
              <a:rPr lang="lt-LT" smtClean="0">
                <a:latin typeface="Trebuchet MS" panose="020B0603020202020204" pitchFamily="34" charset="0"/>
              </a:rPr>
              <a:t>2026-01-16</a:t>
            </a:fld>
            <a:endParaRPr lang="lt-LT" dirty="0">
              <a:latin typeface="Trebuchet MS" panose="020B0603020202020204" pitchFamily="34" charset="0"/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A7C7C-BED6-4A13-9DE7-5EEE60E784D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01078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21564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A7B1F300-2B0C-726C-C00B-BBE94807A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>
            <a:extLst>
              <a:ext uri="{FF2B5EF4-FFF2-40B4-BE49-F238E27FC236}">
                <a16:creationId xmlns:a16="http://schemas.microsoft.com/office/drawing/2014/main" id="{E8E210AC-9DED-87C7-FAB9-D725AE446D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dirty="0"/>
          </a:p>
        </p:txBody>
      </p:sp>
      <p:sp>
        <p:nvSpPr>
          <p:cNvPr id="114" name="Shape 114">
            <a:extLst>
              <a:ext uri="{FF2B5EF4-FFF2-40B4-BE49-F238E27FC236}">
                <a16:creationId xmlns:a16="http://schemas.microsoft.com/office/drawing/2014/main" id="{074D22A6-583E-2D8B-6D6F-61900F6B2A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01713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71435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B293B86D-2B61-331A-CF77-AFA17B303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>
            <a:extLst>
              <a:ext uri="{FF2B5EF4-FFF2-40B4-BE49-F238E27FC236}">
                <a16:creationId xmlns:a16="http://schemas.microsoft.com/office/drawing/2014/main" id="{A20CEC00-C173-D9FB-47E7-42D3B09F3F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>
            <a:extLst>
              <a:ext uri="{FF2B5EF4-FFF2-40B4-BE49-F238E27FC236}">
                <a16:creationId xmlns:a16="http://schemas.microsoft.com/office/drawing/2014/main" id="{8D826D33-370D-B21F-F93B-53E8046B35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191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3A9B82BA-CFB4-A648-9961-91019BD13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>
            <a:extLst>
              <a:ext uri="{FF2B5EF4-FFF2-40B4-BE49-F238E27FC236}">
                <a16:creationId xmlns:a16="http://schemas.microsoft.com/office/drawing/2014/main" id="{70997752-D26D-3097-2D31-73D50F8990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dirty="0"/>
          </a:p>
        </p:txBody>
      </p:sp>
      <p:sp>
        <p:nvSpPr>
          <p:cNvPr id="114" name="Shape 114">
            <a:extLst>
              <a:ext uri="{FF2B5EF4-FFF2-40B4-BE49-F238E27FC236}">
                <a16:creationId xmlns:a16="http://schemas.microsoft.com/office/drawing/2014/main" id="{2A367637-20B0-C5BC-F19C-037EF56CA4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7785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A0FDBD79-F08C-1A1D-A1EC-D1CF44EBB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>
            <a:extLst>
              <a:ext uri="{FF2B5EF4-FFF2-40B4-BE49-F238E27FC236}">
                <a16:creationId xmlns:a16="http://schemas.microsoft.com/office/drawing/2014/main" id="{C6950ED3-0A2F-7614-46BE-B2762136CD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dirty="0"/>
          </a:p>
        </p:txBody>
      </p:sp>
      <p:sp>
        <p:nvSpPr>
          <p:cNvPr id="114" name="Shape 114">
            <a:extLst>
              <a:ext uri="{FF2B5EF4-FFF2-40B4-BE49-F238E27FC236}">
                <a16:creationId xmlns:a16="http://schemas.microsoft.com/office/drawing/2014/main" id="{798839FA-F8DE-7194-7FEC-D73957E7F0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141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85400E50-E0A0-CB9B-0C0E-2C6DE9C99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>
            <a:extLst>
              <a:ext uri="{FF2B5EF4-FFF2-40B4-BE49-F238E27FC236}">
                <a16:creationId xmlns:a16="http://schemas.microsoft.com/office/drawing/2014/main" id="{64A6B9C0-4A76-11EF-7791-72FDE08D56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dirty="0"/>
          </a:p>
        </p:txBody>
      </p:sp>
      <p:sp>
        <p:nvSpPr>
          <p:cNvPr id="114" name="Shape 114">
            <a:extLst>
              <a:ext uri="{FF2B5EF4-FFF2-40B4-BE49-F238E27FC236}">
                <a16:creationId xmlns:a16="http://schemas.microsoft.com/office/drawing/2014/main" id="{CFBE8723-68AF-F6C2-4365-63EE60C91D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38276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8B98B384-5FF1-60B1-6A1D-F5A38A7FE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>
            <a:extLst>
              <a:ext uri="{FF2B5EF4-FFF2-40B4-BE49-F238E27FC236}">
                <a16:creationId xmlns:a16="http://schemas.microsoft.com/office/drawing/2014/main" id="{0EB6C051-C324-2D26-0306-812EAF26F9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>
            <a:extLst>
              <a:ext uri="{FF2B5EF4-FFF2-40B4-BE49-F238E27FC236}">
                <a16:creationId xmlns:a16="http://schemas.microsoft.com/office/drawing/2014/main" id="{709BE5DF-70E3-B52C-C483-D3EAB37C01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792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E8A94DA0-5ED9-4453-2D4B-3331113F3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>
            <a:extLst>
              <a:ext uri="{FF2B5EF4-FFF2-40B4-BE49-F238E27FC236}">
                <a16:creationId xmlns:a16="http://schemas.microsoft.com/office/drawing/2014/main" id="{8D12F49F-3125-D74F-9ABD-3DC64F34E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>
            <a:extLst>
              <a:ext uri="{FF2B5EF4-FFF2-40B4-BE49-F238E27FC236}">
                <a16:creationId xmlns:a16="http://schemas.microsoft.com/office/drawing/2014/main" id="{6AD555C9-5800-1620-0ACD-F5852A4210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8870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01C10B81-C5C6-BAAB-E546-AAD2EA65B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>
            <a:extLst>
              <a:ext uri="{FF2B5EF4-FFF2-40B4-BE49-F238E27FC236}">
                <a16:creationId xmlns:a16="http://schemas.microsoft.com/office/drawing/2014/main" id="{170DCA90-A9D1-CA6D-C75A-DF133C4787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>
            <a:extLst>
              <a:ext uri="{FF2B5EF4-FFF2-40B4-BE49-F238E27FC236}">
                <a16:creationId xmlns:a16="http://schemas.microsoft.com/office/drawing/2014/main" id="{D457B6F0-6833-7D6D-25DD-5DDDBE2283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20087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1F797609-50A1-D48C-DA5E-B32BC2811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>
            <a:extLst>
              <a:ext uri="{FF2B5EF4-FFF2-40B4-BE49-F238E27FC236}">
                <a16:creationId xmlns:a16="http://schemas.microsoft.com/office/drawing/2014/main" id="{81DE97E8-4946-103A-8010-075C453C8D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>
            <a:extLst>
              <a:ext uri="{FF2B5EF4-FFF2-40B4-BE49-F238E27FC236}">
                <a16:creationId xmlns:a16="http://schemas.microsoft.com/office/drawing/2014/main" id="{BB4C198F-25FF-B15B-D20A-1DE281EC55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1812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vadinimo skaidrė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"/>
          <p:cNvSpPr txBox="1">
            <a:spLocks noGrp="1"/>
          </p:cNvSpPr>
          <p:nvPr>
            <p:ph type="dt" idx="2"/>
          </p:nvPr>
        </p:nvSpPr>
        <p:spPr>
          <a:xfrm>
            <a:off x="615175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it-IT" dirty="0"/>
              <a:t>2017 </a:t>
            </a:r>
            <a:r>
              <a:rPr lang="lt-LT" dirty="0" err="1"/>
              <a:t>xxxxx</a:t>
            </a:r>
            <a:r>
              <a:rPr lang="lt-LT" dirty="0"/>
              <a:t> </a:t>
            </a:r>
            <a:r>
              <a:rPr lang="lt-LT" dirty="0" err="1"/>
              <a:t>xx</a:t>
            </a:r>
            <a:r>
              <a:rPr lang="lt-LT" dirty="0"/>
              <a:t> </a:t>
            </a:r>
            <a:r>
              <a:rPr lang="it-IT" dirty="0"/>
              <a:t>d.</a:t>
            </a:r>
          </a:p>
        </p:txBody>
      </p:sp>
      <p:sp>
        <p:nvSpPr>
          <p:cNvPr id="14" name="Shape 9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lang="sk-SK" dirty="0"/>
          </a:p>
        </p:txBody>
      </p:sp>
      <p:sp>
        <p:nvSpPr>
          <p:cNvPr id="15" name="Shape 10"/>
          <p:cNvSpPr txBox="1">
            <a:spLocks noGrp="1"/>
          </p:cNvSpPr>
          <p:nvPr>
            <p:ph type="sldNum" idx="4"/>
          </p:nvPr>
        </p:nvSpPr>
        <p:spPr>
          <a:xfrm>
            <a:off x="8822474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12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12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Shape 6"/>
          <p:cNvSpPr txBox="1">
            <a:spLocks noGrp="1"/>
          </p:cNvSpPr>
          <p:nvPr>
            <p:ph type="title"/>
          </p:nvPr>
        </p:nvSpPr>
        <p:spPr>
          <a:xfrm>
            <a:off x="613317" y="342823"/>
            <a:ext cx="10917043" cy="903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4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lt-LT"/>
              <a:t>Spustelėję redaguokite stilių</a:t>
            </a:r>
            <a:endParaRPr dirty="0"/>
          </a:p>
        </p:txBody>
      </p:sp>
      <p:sp>
        <p:nvSpPr>
          <p:cNvPr id="18" name="Shape 7"/>
          <p:cNvSpPr txBox="1">
            <a:spLocks noGrp="1"/>
          </p:cNvSpPr>
          <p:nvPr>
            <p:ph idx="1"/>
          </p:nvPr>
        </p:nvSpPr>
        <p:spPr>
          <a:xfrm>
            <a:off x="613317" y="2386362"/>
            <a:ext cx="10917043" cy="36241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7" name="Shape 23"/>
          <p:cNvSpPr txBox="1">
            <a:spLocks noGrp="1"/>
          </p:cNvSpPr>
          <p:nvPr>
            <p:ph type="body" idx="10"/>
          </p:nvPr>
        </p:nvSpPr>
        <p:spPr>
          <a:xfrm>
            <a:off x="613316" y="1635512"/>
            <a:ext cx="10917045" cy="63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 panose="020B0604020202020204" pitchFamily="34" charset="0"/>
              <a:buNone/>
              <a:defRPr sz="2800" b="1" i="0" u="none" strike="noStrike" cap="none" baseline="0">
                <a:solidFill>
                  <a:schemeClr val="bg1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dt" idx="2"/>
          </p:nvPr>
        </p:nvSpPr>
        <p:spPr>
          <a:xfrm>
            <a:off x="615175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it-IT" dirty="0"/>
              <a:t>2017 </a:t>
            </a:r>
            <a:r>
              <a:rPr lang="lt-LT" dirty="0" err="1"/>
              <a:t>xxxxx</a:t>
            </a:r>
            <a:r>
              <a:rPr lang="lt-LT" dirty="0"/>
              <a:t> </a:t>
            </a:r>
            <a:r>
              <a:rPr lang="lt-LT" dirty="0" err="1"/>
              <a:t>xx</a:t>
            </a:r>
            <a:r>
              <a:rPr lang="lt-LT" dirty="0"/>
              <a:t> </a:t>
            </a:r>
            <a:r>
              <a:rPr lang="it-IT" dirty="0"/>
              <a:t>d.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lang="sk-SK"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4"/>
          </p:nvPr>
        </p:nvSpPr>
        <p:spPr>
          <a:xfrm>
            <a:off x="8822474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12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12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Shape 6"/>
          <p:cNvSpPr txBox="1">
            <a:spLocks noGrp="1"/>
          </p:cNvSpPr>
          <p:nvPr>
            <p:ph type="title"/>
          </p:nvPr>
        </p:nvSpPr>
        <p:spPr>
          <a:xfrm>
            <a:off x="613317" y="342823"/>
            <a:ext cx="10917043" cy="903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4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lt-LT"/>
              <a:t>Spustelėję redaguokite stilių</a:t>
            </a:r>
            <a:endParaRPr dirty="0"/>
          </a:p>
        </p:txBody>
      </p:sp>
      <p:sp>
        <p:nvSpPr>
          <p:cNvPr id="13" name="Shape 7"/>
          <p:cNvSpPr txBox="1">
            <a:spLocks noGrp="1"/>
          </p:cNvSpPr>
          <p:nvPr>
            <p:ph idx="1"/>
          </p:nvPr>
        </p:nvSpPr>
        <p:spPr>
          <a:xfrm>
            <a:off x="613317" y="1672683"/>
            <a:ext cx="10917043" cy="4337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276962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"/>
          <p:cNvSpPr txBox="1">
            <a:spLocks noGrp="1"/>
          </p:cNvSpPr>
          <p:nvPr>
            <p:ph type="title"/>
          </p:nvPr>
        </p:nvSpPr>
        <p:spPr>
          <a:xfrm>
            <a:off x="613317" y="342823"/>
            <a:ext cx="10917043" cy="903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4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lt-LT"/>
              <a:t>Spustelėję redaguokite stilių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080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>
          <a:xfrm flipV="1">
            <a:off x="0" y="-1"/>
            <a:ext cx="12192000" cy="1527717"/>
          </a:xfrm>
          <a:prstGeom prst="rect">
            <a:avLst/>
          </a:prstGeom>
          <a:solidFill>
            <a:srgbClr val="0051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"/>
          <p:cNvSpPr/>
          <p:nvPr userDrawn="1"/>
        </p:nvSpPr>
        <p:spPr>
          <a:xfrm flipV="1">
            <a:off x="0" y="6177776"/>
            <a:ext cx="12192000" cy="680224"/>
          </a:xfrm>
          <a:prstGeom prst="rect">
            <a:avLst/>
          </a:prstGeom>
          <a:solidFill>
            <a:srgbClr val="0051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13317" y="342823"/>
            <a:ext cx="10917043" cy="903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13317" y="1683834"/>
            <a:ext cx="10917043" cy="43266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10" name="Shape 8"/>
          <p:cNvSpPr txBox="1">
            <a:spLocks noGrp="1"/>
          </p:cNvSpPr>
          <p:nvPr>
            <p:ph type="dt" idx="2"/>
          </p:nvPr>
        </p:nvSpPr>
        <p:spPr>
          <a:xfrm>
            <a:off x="615175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it-IT" dirty="0"/>
              <a:t>2017 </a:t>
            </a:r>
            <a:r>
              <a:rPr lang="lt-LT" dirty="0" err="1"/>
              <a:t>xxxxx</a:t>
            </a:r>
            <a:r>
              <a:rPr lang="lt-LT" dirty="0"/>
              <a:t> </a:t>
            </a:r>
            <a:r>
              <a:rPr lang="lt-LT" dirty="0" err="1"/>
              <a:t>xx</a:t>
            </a:r>
            <a:r>
              <a:rPr lang="lt-LT" dirty="0"/>
              <a:t> </a:t>
            </a:r>
            <a:r>
              <a:rPr lang="it-IT" dirty="0"/>
              <a:t>d.</a:t>
            </a:r>
          </a:p>
        </p:txBody>
      </p:sp>
      <p:sp>
        <p:nvSpPr>
          <p:cNvPr id="14" name="Shape 9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lang="sk-SK" dirty="0"/>
          </a:p>
        </p:txBody>
      </p:sp>
      <p:sp>
        <p:nvSpPr>
          <p:cNvPr id="15" name="Shape 10"/>
          <p:cNvSpPr txBox="1">
            <a:spLocks noGrp="1"/>
          </p:cNvSpPr>
          <p:nvPr>
            <p:ph type="sldNum" idx="4"/>
          </p:nvPr>
        </p:nvSpPr>
        <p:spPr>
          <a:xfrm>
            <a:off x="8822474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12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12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63" r:id="rId2"/>
    <p:sldLayoutId id="214748366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4000" b="1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7780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Tx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6" y="235416"/>
            <a:ext cx="12195418" cy="5401055"/>
          </a:xfrm>
          <a:prstGeom prst="rect">
            <a:avLst/>
          </a:prstGeom>
        </p:spPr>
      </p:pic>
      <p:sp>
        <p:nvSpPr>
          <p:cNvPr id="8" name="Rectangle 13"/>
          <p:cNvSpPr/>
          <p:nvPr/>
        </p:nvSpPr>
        <p:spPr>
          <a:xfrm>
            <a:off x="-3418" y="4886176"/>
            <a:ext cx="12198836" cy="664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-6836" y="4919382"/>
            <a:ext cx="12198836" cy="1916832"/>
          </a:xfrm>
          <a:prstGeom prst="rect">
            <a:avLst/>
          </a:prstGeom>
          <a:solidFill>
            <a:srgbClr val="0051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Shape 111"/>
          <p:cNvSpPr txBox="1">
            <a:spLocks/>
          </p:cNvSpPr>
          <p:nvPr/>
        </p:nvSpPr>
        <p:spPr>
          <a:xfrm>
            <a:off x="2484243" y="5133012"/>
            <a:ext cx="7216677" cy="14895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4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lt-LT" sz="32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OMNIBUS I SUSIJĘ POKYČIAI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lt-LT" sz="20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3A053B-5692-402B-7E64-E483F8A7B198}"/>
              </a:ext>
            </a:extLst>
          </p:cNvPr>
          <p:cNvSpPr txBox="1"/>
          <p:nvPr/>
        </p:nvSpPr>
        <p:spPr>
          <a:xfrm>
            <a:off x="984012" y="3143154"/>
            <a:ext cx="3281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Atskaitomybės, audito, turto vertinimo ir nemokumo politikos departamento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vyresnioji patarėja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PAULĖ SVOROBOVIČIENĖ</a:t>
            </a:r>
          </a:p>
        </p:txBody>
      </p:sp>
    </p:spTree>
    <p:extLst>
      <p:ext uri="{BB962C8B-B14F-4D97-AF65-F5344CB8AC3E}">
        <p14:creationId xmlns:p14="http://schemas.microsoft.com/office/powerpoint/2010/main" val="10291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5C27CA99-3B44-EA27-E405-7EB6D7535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>
            <a:extLst>
              <a:ext uri="{FF2B5EF4-FFF2-40B4-BE49-F238E27FC236}">
                <a16:creationId xmlns:a16="http://schemas.microsoft.com/office/drawing/2014/main" id="{C7BF501C-465E-2A55-810D-4C949E180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1344167"/>
          </a:xfrm>
          <a:prstGeom prst="rect">
            <a:avLst/>
          </a:prstGeom>
        </p:spPr>
      </p:pic>
      <p:sp>
        <p:nvSpPr>
          <p:cNvPr id="27" name="Shape 10">
            <a:extLst>
              <a:ext uri="{FF2B5EF4-FFF2-40B4-BE49-F238E27FC236}">
                <a16:creationId xmlns:a16="http://schemas.microsoft.com/office/drawing/2014/main" id="{610F8F9C-75F8-7EF3-01BB-1CE108528980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en-US" sz="1200" noProof="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10</a:t>
            </a:fld>
            <a:endParaRPr lang="en-US" sz="1200" noProof="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Antraštė 3">
            <a:extLst>
              <a:ext uri="{FF2B5EF4-FFF2-40B4-BE49-F238E27FC236}">
                <a16:creationId xmlns:a16="http://schemas.microsoft.com/office/drawing/2014/main" id="{6DFCA7A0-0919-91C6-022E-A394C6933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34" y="220265"/>
            <a:ext cx="10917043" cy="903635"/>
          </a:xfrm>
        </p:spPr>
        <p:txBody>
          <a:bodyPr/>
          <a:lstStyle/>
          <a:p>
            <a:r>
              <a:rPr lang="lt-LT" sz="40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Omnibus I iniciatyva ir ĮĮGAĮ, VPĮ, FAAUPĮ keitimų priėmimas</a:t>
            </a:r>
            <a:endParaRPr lang="en-US" sz="4000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Tiesioji rodyklės jungtis 2">
            <a:extLst>
              <a:ext uri="{FF2B5EF4-FFF2-40B4-BE49-F238E27FC236}">
                <a16:creationId xmlns:a16="http://schemas.microsoft.com/office/drawing/2014/main" id="{34FFE067-FF18-F1CF-7831-48A11A9297E5}"/>
              </a:ext>
            </a:extLst>
          </p:cNvPr>
          <p:cNvCxnSpPr>
            <a:cxnSpLocks/>
          </p:cNvCxnSpPr>
          <p:nvPr/>
        </p:nvCxnSpPr>
        <p:spPr>
          <a:xfrm flipV="1">
            <a:off x="689108" y="3935498"/>
            <a:ext cx="10595113" cy="9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iesioji jungtis 6">
            <a:extLst>
              <a:ext uri="{FF2B5EF4-FFF2-40B4-BE49-F238E27FC236}">
                <a16:creationId xmlns:a16="http://schemas.microsoft.com/office/drawing/2014/main" id="{957F9410-CAB1-71B8-E583-25D911E8A35E}"/>
              </a:ext>
            </a:extLst>
          </p:cNvPr>
          <p:cNvCxnSpPr/>
          <p:nvPr/>
        </p:nvCxnSpPr>
        <p:spPr>
          <a:xfrm>
            <a:off x="1093304" y="414461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iesioji jungtis 8">
            <a:extLst>
              <a:ext uri="{FF2B5EF4-FFF2-40B4-BE49-F238E27FC236}">
                <a16:creationId xmlns:a16="http://schemas.microsoft.com/office/drawing/2014/main" id="{AFECB938-D0A4-9CFE-23EC-E2929FDB09EB}"/>
              </a:ext>
            </a:extLst>
          </p:cNvPr>
          <p:cNvCxnSpPr>
            <a:cxnSpLocks/>
          </p:cNvCxnSpPr>
          <p:nvPr/>
        </p:nvCxnSpPr>
        <p:spPr>
          <a:xfrm>
            <a:off x="687444" y="3846442"/>
            <a:ext cx="0" cy="178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iesioji jungtis 10">
            <a:extLst>
              <a:ext uri="{FF2B5EF4-FFF2-40B4-BE49-F238E27FC236}">
                <a16:creationId xmlns:a16="http://schemas.microsoft.com/office/drawing/2014/main" id="{3B701960-D7A5-7C09-73C7-9AEE3E8E8491}"/>
              </a:ext>
            </a:extLst>
          </p:cNvPr>
          <p:cNvCxnSpPr>
            <a:cxnSpLocks/>
          </p:cNvCxnSpPr>
          <p:nvPr/>
        </p:nvCxnSpPr>
        <p:spPr>
          <a:xfrm>
            <a:off x="1851988" y="3846442"/>
            <a:ext cx="0" cy="178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iesioji jungtis 11">
            <a:extLst>
              <a:ext uri="{FF2B5EF4-FFF2-40B4-BE49-F238E27FC236}">
                <a16:creationId xmlns:a16="http://schemas.microsoft.com/office/drawing/2014/main" id="{44D09A19-9218-B4EC-2959-D6163B409F9F}"/>
              </a:ext>
            </a:extLst>
          </p:cNvPr>
          <p:cNvCxnSpPr>
            <a:cxnSpLocks/>
          </p:cNvCxnSpPr>
          <p:nvPr/>
        </p:nvCxnSpPr>
        <p:spPr>
          <a:xfrm>
            <a:off x="3243464" y="3855984"/>
            <a:ext cx="0" cy="178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iesioji jungtis 12">
            <a:extLst>
              <a:ext uri="{FF2B5EF4-FFF2-40B4-BE49-F238E27FC236}">
                <a16:creationId xmlns:a16="http://schemas.microsoft.com/office/drawing/2014/main" id="{75B6580F-1CB9-016E-16B2-F6FECF4392A7}"/>
              </a:ext>
            </a:extLst>
          </p:cNvPr>
          <p:cNvCxnSpPr>
            <a:cxnSpLocks/>
          </p:cNvCxnSpPr>
          <p:nvPr/>
        </p:nvCxnSpPr>
        <p:spPr>
          <a:xfrm>
            <a:off x="4485861" y="3846442"/>
            <a:ext cx="0" cy="178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Tiesioji jungtis 13">
            <a:extLst>
              <a:ext uri="{FF2B5EF4-FFF2-40B4-BE49-F238E27FC236}">
                <a16:creationId xmlns:a16="http://schemas.microsoft.com/office/drawing/2014/main" id="{97FF76E9-1669-F370-AF9C-48668AA54156}"/>
              </a:ext>
            </a:extLst>
          </p:cNvPr>
          <p:cNvCxnSpPr>
            <a:cxnSpLocks/>
          </p:cNvCxnSpPr>
          <p:nvPr/>
        </p:nvCxnSpPr>
        <p:spPr>
          <a:xfrm>
            <a:off x="5986664" y="3855984"/>
            <a:ext cx="0" cy="178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iesioji jungtis 14">
            <a:extLst>
              <a:ext uri="{FF2B5EF4-FFF2-40B4-BE49-F238E27FC236}">
                <a16:creationId xmlns:a16="http://schemas.microsoft.com/office/drawing/2014/main" id="{86F99ED2-E9B7-CCCD-93E1-883C22762535}"/>
              </a:ext>
            </a:extLst>
          </p:cNvPr>
          <p:cNvCxnSpPr>
            <a:cxnSpLocks/>
          </p:cNvCxnSpPr>
          <p:nvPr/>
        </p:nvCxnSpPr>
        <p:spPr>
          <a:xfrm>
            <a:off x="7258878" y="3866972"/>
            <a:ext cx="0" cy="178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iesioji jungtis 15">
            <a:extLst>
              <a:ext uri="{FF2B5EF4-FFF2-40B4-BE49-F238E27FC236}">
                <a16:creationId xmlns:a16="http://schemas.microsoft.com/office/drawing/2014/main" id="{82311C7A-A549-876C-F9F4-B9E3E9057B41}"/>
              </a:ext>
            </a:extLst>
          </p:cNvPr>
          <p:cNvCxnSpPr>
            <a:cxnSpLocks/>
          </p:cNvCxnSpPr>
          <p:nvPr/>
        </p:nvCxnSpPr>
        <p:spPr>
          <a:xfrm>
            <a:off x="8808077" y="3866972"/>
            <a:ext cx="0" cy="178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Tiesioji jungtis 21">
            <a:extLst>
              <a:ext uri="{FF2B5EF4-FFF2-40B4-BE49-F238E27FC236}">
                <a16:creationId xmlns:a16="http://schemas.microsoft.com/office/drawing/2014/main" id="{710DE9A1-7467-0CC6-62A9-4BE9412829BF}"/>
              </a:ext>
            </a:extLst>
          </p:cNvPr>
          <p:cNvCxnSpPr>
            <a:cxnSpLocks/>
          </p:cNvCxnSpPr>
          <p:nvPr/>
        </p:nvCxnSpPr>
        <p:spPr>
          <a:xfrm>
            <a:off x="9811103" y="3811728"/>
            <a:ext cx="0" cy="178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aiškinimas su rodykle į apačią 35">
            <a:extLst>
              <a:ext uri="{FF2B5EF4-FFF2-40B4-BE49-F238E27FC236}">
                <a16:creationId xmlns:a16="http://schemas.microsoft.com/office/drawing/2014/main" id="{20E1C173-13F3-D38D-CEFD-F3FD4BF3A9DC}"/>
              </a:ext>
            </a:extLst>
          </p:cNvPr>
          <p:cNvSpPr/>
          <p:nvPr/>
        </p:nvSpPr>
        <p:spPr>
          <a:xfrm rot="10800000">
            <a:off x="6493315" y="4105910"/>
            <a:ext cx="1531119" cy="2007434"/>
          </a:xfrm>
          <a:prstGeom prst="downArrowCallout">
            <a:avLst>
              <a:gd name="adj1" fmla="val 22403"/>
              <a:gd name="adj2" fmla="val 21849"/>
              <a:gd name="adj3" fmla="val 21105"/>
              <a:gd name="adj4" fmla="val 73428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B59161-FF97-1F8D-3C29-5F4BA3C648BD}"/>
              </a:ext>
            </a:extLst>
          </p:cNvPr>
          <p:cNvSpPr txBox="1"/>
          <p:nvPr/>
        </p:nvSpPr>
        <p:spPr>
          <a:xfrm>
            <a:off x="853108" y="4024951"/>
            <a:ext cx="1997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>
                <a:solidFill>
                  <a:srgbClr val="0E4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 2026-02-28 </a:t>
            </a:r>
          </a:p>
        </p:txBody>
      </p:sp>
      <p:sp>
        <p:nvSpPr>
          <p:cNvPr id="30" name="Paaiškinimas su rodykle į apačią 35">
            <a:extLst>
              <a:ext uri="{FF2B5EF4-FFF2-40B4-BE49-F238E27FC236}">
                <a16:creationId xmlns:a16="http://schemas.microsoft.com/office/drawing/2014/main" id="{94C629B1-8782-AC50-8C41-85359B337CDE}"/>
              </a:ext>
            </a:extLst>
          </p:cNvPr>
          <p:cNvSpPr/>
          <p:nvPr/>
        </p:nvSpPr>
        <p:spPr>
          <a:xfrm>
            <a:off x="1210088" y="2126119"/>
            <a:ext cx="1283801" cy="1683371"/>
          </a:xfrm>
          <a:prstGeom prst="downArrowCallou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Omnibus I priėmimas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Paaiškinimas su rodykle į apačią 35">
            <a:extLst>
              <a:ext uri="{FF2B5EF4-FFF2-40B4-BE49-F238E27FC236}">
                <a16:creationId xmlns:a16="http://schemas.microsoft.com/office/drawing/2014/main" id="{0E866C31-13A7-10C8-1ECE-79286B301E1C}"/>
              </a:ext>
            </a:extLst>
          </p:cNvPr>
          <p:cNvSpPr/>
          <p:nvPr/>
        </p:nvSpPr>
        <p:spPr>
          <a:xfrm rot="10800000">
            <a:off x="2106203" y="4114400"/>
            <a:ext cx="2327176" cy="1935351"/>
          </a:xfrm>
          <a:prstGeom prst="downArrowCallout">
            <a:avLst>
              <a:gd name="adj1" fmla="val 25000"/>
              <a:gd name="adj2" fmla="val 29639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ED6C19-DE43-089E-F8E7-B999B166EE36}"/>
              </a:ext>
            </a:extLst>
          </p:cNvPr>
          <p:cNvSpPr txBox="1"/>
          <p:nvPr/>
        </p:nvSpPr>
        <p:spPr>
          <a:xfrm>
            <a:off x="2106202" y="4812473"/>
            <a:ext cx="2327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Siūlymas LRS iki šios datos priimti ĮĮGAĮ, VPĮ pakeitimus dėl I bangos įmonių</a:t>
            </a:r>
          </a:p>
        </p:txBody>
      </p:sp>
      <p:sp>
        <p:nvSpPr>
          <p:cNvPr id="36" name="Paaiškinimas su rodykle į apačią 35">
            <a:extLst>
              <a:ext uri="{FF2B5EF4-FFF2-40B4-BE49-F238E27FC236}">
                <a16:creationId xmlns:a16="http://schemas.microsoft.com/office/drawing/2014/main" id="{C641FCA2-F9DF-FF05-E30E-D90003C912CB}"/>
              </a:ext>
            </a:extLst>
          </p:cNvPr>
          <p:cNvSpPr/>
          <p:nvPr/>
        </p:nvSpPr>
        <p:spPr>
          <a:xfrm>
            <a:off x="3843960" y="1883278"/>
            <a:ext cx="1283801" cy="195597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55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Patvirtinti savanoriški ETAS</a:t>
            </a:r>
          </a:p>
        </p:txBody>
      </p:sp>
      <p:sp>
        <p:nvSpPr>
          <p:cNvPr id="37" name="Paaiškinimas su rodykle į apačią 35">
            <a:extLst>
              <a:ext uri="{FF2B5EF4-FFF2-40B4-BE49-F238E27FC236}">
                <a16:creationId xmlns:a16="http://schemas.microsoft.com/office/drawing/2014/main" id="{5868D193-A2CA-BC4F-BCF2-DBC75FB02AB1}"/>
              </a:ext>
            </a:extLst>
          </p:cNvPr>
          <p:cNvSpPr/>
          <p:nvPr/>
        </p:nvSpPr>
        <p:spPr>
          <a:xfrm>
            <a:off x="5282653" y="2160263"/>
            <a:ext cx="1408022" cy="1661458"/>
          </a:xfrm>
          <a:prstGeom prst="downArrowCallou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Patvirtinti supaprastinti ETAS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19EF7F-C083-79EA-F139-D7B2EC9FFCB6}"/>
              </a:ext>
            </a:extLst>
          </p:cNvPr>
          <p:cNvSpPr txBox="1"/>
          <p:nvPr/>
        </p:nvSpPr>
        <p:spPr>
          <a:xfrm>
            <a:off x="6493314" y="4613881"/>
            <a:ext cx="1559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ĮĮGAĮ, FAAUPĮ projektų pateikimas LRV</a:t>
            </a:r>
          </a:p>
        </p:txBody>
      </p:sp>
      <p:sp>
        <p:nvSpPr>
          <p:cNvPr id="40" name="Paaiškinimas su rodykle į apačią 35">
            <a:extLst>
              <a:ext uri="{FF2B5EF4-FFF2-40B4-BE49-F238E27FC236}">
                <a16:creationId xmlns:a16="http://schemas.microsoft.com/office/drawing/2014/main" id="{E273B73F-19B3-CE08-FAC1-EFF6D1935129}"/>
              </a:ext>
            </a:extLst>
          </p:cNvPr>
          <p:cNvSpPr/>
          <p:nvPr/>
        </p:nvSpPr>
        <p:spPr>
          <a:xfrm rot="10800000">
            <a:off x="8199768" y="4098130"/>
            <a:ext cx="1216611" cy="1947076"/>
          </a:xfrm>
          <a:prstGeom prst="downArrowCallout">
            <a:avLst>
              <a:gd name="adj1" fmla="val 25000"/>
              <a:gd name="adj2" fmla="val 29639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BC9B5B-2313-565C-4319-7A162A48658B}"/>
              </a:ext>
            </a:extLst>
          </p:cNvPr>
          <p:cNvSpPr txBox="1"/>
          <p:nvPr/>
        </p:nvSpPr>
        <p:spPr>
          <a:xfrm>
            <a:off x="8214168" y="4844877"/>
            <a:ext cx="1216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ĮĮGAĮ, FAAUPĮ</a:t>
            </a:r>
          </a:p>
          <a:p>
            <a:pPr algn="ctr"/>
            <a:r>
              <a:rPr lang="lt-L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priėmimas LRS</a:t>
            </a:r>
          </a:p>
        </p:txBody>
      </p:sp>
      <p:sp>
        <p:nvSpPr>
          <p:cNvPr id="42" name="Paaiškinimas su rodykle į apačią 35">
            <a:extLst>
              <a:ext uri="{FF2B5EF4-FFF2-40B4-BE49-F238E27FC236}">
                <a16:creationId xmlns:a16="http://schemas.microsoft.com/office/drawing/2014/main" id="{4EDB08C8-1192-B09F-6C48-CC0D6A9360AE}"/>
              </a:ext>
            </a:extLst>
          </p:cNvPr>
          <p:cNvSpPr/>
          <p:nvPr/>
        </p:nvSpPr>
        <p:spPr>
          <a:xfrm>
            <a:off x="8841392" y="2109093"/>
            <a:ext cx="1939422" cy="1661458"/>
          </a:xfrm>
          <a:prstGeom prst="downArrowCallout">
            <a:avLst>
              <a:gd name="adj1" fmla="val 19018"/>
              <a:gd name="adj2" fmla="val 25000"/>
              <a:gd name="adj3" fmla="val 20812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Patvirtinti riboto užtikrinimo standartai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56CB4C4-E674-0D9E-F1C7-60634AB8AA80}"/>
              </a:ext>
            </a:extLst>
          </p:cNvPr>
          <p:cNvSpPr txBox="1"/>
          <p:nvPr/>
        </p:nvSpPr>
        <p:spPr>
          <a:xfrm>
            <a:off x="7724679" y="3639917"/>
            <a:ext cx="1997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>
                <a:solidFill>
                  <a:srgbClr val="0E4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 2026-12-31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04ABC0-4A8F-098D-AEBD-AE5BBBA52F72}"/>
              </a:ext>
            </a:extLst>
          </p:cNvPr>
          <p:cNvSpPr txBox="1"/>
          <p:nvPr/>
        </p:nvSpPr>
        <p:spPr>
          <a:xfrm>
            <a:off x="6227189" y="3635790"/>
            <a:ext cx="1997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100" dirty="0">
                <a:solidFill>
                  <a:srgbClr val="0E4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 </a:t>
            </a:r>
            <a:r>
              <a:rPr lang="lt-LT" sz="1200" dirty="0">
                <a:solidFill>
                  <a:srgbClr val="0E4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2026-10-01</a:t>
            </a:r>
            <a:r>
              <a:rPr lang="lt-LT" sz="1100" dirty="0">
                <a:solidFill>
                  <a:srgbClr val="0E4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4F5676-E46C-0D67-FD8B-301F0C9F85E5}"/>
              </a:ext>
            </a:extLst>
          </p:cNvPr>
          <p:cNvSpPr txBox="1"/>
          <p:nvPr/>
        </p:nvSpPr>
        <p:spPr>
          <a:xfrm>
            <a:off x="8841392" y="4006494"/>
            <a:ext cx="1997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>
                <a:solidFill>
                  <a:srgbClr val="0E4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 2027-07-01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771658-3039-833E-8ADB-44A110D9E6C0}"/>
              </a:ext>
            </a:extLst>
          </p:cNvPr>
          <p:cNvSpPr txBox="1"/>
          <p:nvPr/>
        </p:nvSpPr>
        <p:spPr>
          <a:xfrm>
            <a:off x="5419375" y="4006494"/>
            <a:ext cx="1216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>
                <a:solidFill>
                  <a:srgbClr val="0E4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 2026-08-31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41DFDC-81F5-D253-C5C0-AA7ED476C7BC}"/>
              </a:ext>
            </a:extLst>
          </p:cNvPr>
          <p:cNvSpPr txBox="1"/>
          <p:nvPr/>
        </p:nvSpPr>
        <p:spPr>
          <a:xfrm>
            <a:off x="3826593" y="3990737"/>
            <a:ext cx="1243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>
                <a:solidFill>
                  <a:srgbClr val="0E4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 2026-06-30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4A8A4DD-D0ED-AA7B-56F0-37BA2B6DB91B}"/>
              </a:ext>
            </a:extLst>
          </p:cNvPr>
          <p:cNvSpPr txBox="1"/>
          <p:nvPr/>
        </p:nvSpPr>
        <p:spPr>
          <a:xfrm>
            <a:off x="83877" y="6099846"/>
            <a:ext cx="48972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ĮĮGAĮ - Įmonių ir įmonių grupių atskaitomybės įstatymas</a:t>
            </a:r>
          </a:p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ETAS – Europos tvarumo atskaitomybės standartai</a:t>
            </a:r>
          </a:p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VPĮ – Vertybinių popierių įstatymas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B8E5F4-7714-72E4-7C67-0CC71AC0B6D0}"/>
              </a:ext>
            </a:extLst>
          </p:cNvPr>
          <p:cNvSpPr txBox="1"/>
          <p:nvPr/>
        </p:nvSpPr>
        <p:spPr>
          <a:xfrm>
            <a:off x="5127761" y="6136121"/>
            <a:ext cx="6719682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FAAUPĮ – Finansinių ataskaitų audito ir kitų užtikrinimo paslaugų įstatymas</a:t>
            </a:r>
          </a:p>
          <a:p>
            <a:r>
              <a:rPr lang="lt-LT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LRV – Lietuvos Respublikos Vyriausybė</a:t>
            </a:r>
          </a:p>
          <a:p>
            <a:r>
              <a:rPr lang="lt-LT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LRS – Lietuvos Respublikos Seimas</a:t>
            </a:r>
          </a:p>
          <a:p>
            <a:endParaRPr lang="lt-L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753860-FCAF-4D1A-EF5D-057D34DFFCF4}"/>
              </a:ext>
            </a:extLst>
          </p:cNvPr>
          <p:cNvSpPr txBox="1"/>
          <p:nvPr/>
        </p:nvSpPr>
        <p:spPr>
          <a:xfrm>
            <a:off x="2255202" y="3634594"/>
            <a:ext cx="1997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>
                <a:solidFill>
                  <a:srgbClr val="0E4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 2026-03-31 </a:t>
            </a:r>
          </a:p>
        </p:txBody>
      </p:sp>
    </p:spTree>
    <p:extLst>
      <p:ext uri="{BB962C8B-B14F-4D97-AF65-F5344CB8AC3E}">
        <p14:creationId xmlns:p14="http://schemas.microsoft.com/office/powerpoint/2010/main" val="266330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8" y="-195714"/>
            <a:ext cx="12198836" cy="5401055"/>
          </a:xfrm>
          <a:prstGeom prst="rect">
            <a:avLst/>
          </a:prstGeom>
        </p:spPr>
      </p:pic>
      <p:sp>
        <p:nvSpPr>
          <p:cNvPr id="12" name="Rectangle 13"/>
          <p:cNvSpPr/>
          <p:nvPr/>
        </p:nvSpPr>
        <p:spPr>
          <a:xfrm>
            <a:off x="-3418" y="4886176"/>
            <a:ext cx="12198836" cy="664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-3418" y="4941168"/>
            <a:ext cx="12198836" cy="1916832"/>
          </a:xfrm>
          <a:prstGeom prst="rect">
            <a:avLst/>
          </a:prstGeom>
          <a:solidFill>
            <a:srgbClr val="0051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Shape 111">
            <a:extLst>
              <a:ext uri="{FF2B5EF4-FFF2-40B4-BE49-F238E27FC236}">
                <a16:creationId xmlns:a16="http://schemas.microsoft.com/office/drawing/2014/main" id="{0AE0F39C-1B4F-A44F-189D-D7AD7E0A6DC5}"/>
              </a:ext>
            </a:extLst>
          </p:cNvPr>
          <p:cNvSpPr txBox="1">
            <a:spLocks/>
          </p:cNvSpPr>
          <p:nvPr/>
        </p:nvSpPr>
        <p:spPr>
          <a:xfrm>
            <a:off x="3187700" y="3635027"/>
            <a:ext cx="5816600" cy="571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4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lt-LT" sz="36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AČIŪ UŽ DĖMESĮ</a:t>
            </a:r>
            <a:r>
              <a:rPr lang="en-US" sz="36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C712C-342F-E831-F3B5-95A5403B8439}"/>
              </a:ext>
            </a:extLst>
          </p:cNvPr>
          <p:cNvSpPr txBox="1"/>
          <p:nvPr/>
        </p:nvSpPr>
        <p:spPr>
          <a:xfrm>
            <a:off x="4246973" y="5100090"/>
            <a:ext cx="36980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Atskaitomybės, audito, turto vertinimo ir nemokumo politikos departamento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vyresnioji patarėja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PAULĖ SVOROBOVIČIENĖ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El. p. </a:t>
            </a:r>
            <a:r>
              <a:rPr kumimoji="0" lang="en-US" sz="1600" b="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Paule.Svoroboviciene@finmin.lt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Tel. (</a:t>
            </a:r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lt-LT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471 6 893</a:t>
            </a:r>
            <a:endParaRPr lang="en-US" sz="1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41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195255F5-0DC7-8AB3-C98B-AD6A14278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>
            <a:extLst>
              <a:ext uri="{FF2B5EF4-FFF2-40B4-BE49-F238E27FC236}">
                <a16:creationId xmlns:a16="http://schemas.microsoft.com/office/drawing/2014/main" id="{67003589-ED05-6047-14D3-37AA8318C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1344167"/>
          </a:xfrm>
          <a:prstGeom prst="rect">
            <a:avLst/>
          </a:prstGeom>
        </p:spPr>
      </p:pic>
      <p:sp>
        <p:nvSpPr>
          <p:cNvPr id="27" name="Shape 10">
            <a:extLst>
              <a:ext uri="{FF2B5EF4-FFF2-40B4-BE49-F238E27FC236}">
                <a16:creationId xmlns:a16="http://schemas.microsoft.com/office/drawing/2014/main" id="{99353143-F498-C77B-DB01-91FD9CA27D33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en-US" sz="1200" noProof="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2</a:t>
            </a:fld>
            <a:endParaRPr lang="en-US" sz="1200" noProof="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Antraštė 3">
            <a:extLst>
              <a:ext uri="{FF2B5EF4-FFF2-40B4-BE49-F238E27FC236}">
                <a16:creationId xmlns:a16="http://schemas.microsoft.com/office/drawing/2014/main" id="{F2A0F308-FA78-8BCE-A7E6-0A132048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35" y="252548"/>
            <a:ext cx="10917043" cy="903635"/>
          </a:xfrm>
        </p:spPr>
        <p:txBody>
          <a:bodyPr/>
          <a:lstStyle/>
          <a:p>
            <a:r>
              <a:rPr lang="lt-L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BTAD</a:t>
            </a:r>
            <a:r>
              <a:rPr lang="lt-LT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reglamentavimo paprastinimas</a:t>
            </a:r>
            <a:endParaRPr lang="en-US" sz="8000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5AD4602D-83C4-8710-988F-25B499A0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393" y="1998921"/>
            <a:ext cx="10577185" cy="3696201"/>
          </a:xfrm>
        </p:spPr>
        <p:txBody>
          <a:bodyPr/>
          <a:lstStyle/>
          <a:p>
            <a:pPr marL="635000" indent="-457200" algn="just">
              <a:buAutoNum type="arabicPeriod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Įmonių, turinčių rengti ITK, skaičiaus mažinimas;</a:t>
            </a:r>
          </a:p>
          <a:p>
            <a:pPr marL="635000" indent="-457200" algn="just">
              <a:buFont typeface="Arial"/>
              <a:buAutoNum type="arabicPeriod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 galimybė atleisti I bangos įmones nuo 2025 ir 2026 m. ITK rengimo;</a:t>
            </a:r>
          </a:p>
          <a:p>
            <a:pPr marL="635000" indent="-457200" algn="just">
              <a:buAutoNum type="arabicPeriod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Rengiant (K)ITK leidžiami palengvinimai;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indent="-457200" algn="just">
              <a:buFont typeface="+mj-lt"/>
              <a:buAutoNum type="arabicPeriod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Prašymų pateikti vertės grandinės informaciją apribojimas;</a:t>
            </a:r>
          </a:p>
          <a:p>
            <a:pPr marL="635000" indent="-457200" algn="just">
              <a:buFont typeface="+mj-lt"/>
              <a:buAutoNum type="arabicPeriod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Nustatomi atvejai, kai galima nepateikti tam tikros ITK;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indent="-457200" algn="just">
              <a:buFont typeface="+mj-lt"/>
              <a:buAutoNum type="arabicPeriod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ETAS esminė peržiūra siekiant supaprastinimo; ITK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ženklinim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atidėjimas;</a:t>
            </a:r>
          </a:p>
          <a:p>
            <a:pPr marL="635000" indent="-457200" algn="just">
              <a:buFont typeface="+mj-lt"/>
              <a:buAutoNum type="arabicPeriod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Tvarumo atskaitomybės užtikrinimo standartai.</a:t>
            </a:r>
          </a:p>
          <a:p>
            <a:pPr marL="177800" indent="0" algn="just">
              <a:buNone/>
            </a:pPr>
            <a:r>
              <a:rPr lang="lt-L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Taksonomijos reglamento informacijos apimties mažinimas – nebėra.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0" algn="just">
              <a:buNone/>
            </a:pP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CA771-C97A-F503-C43B-2C55E097E3D8}"/>
              </a:ext>
            </a:extLst>
          </p:cNvPr>
          <p:cNvSpPr txBox="1"/>
          <p:nvPr/>
        </p:nvSpPr>
        <p:spPr>
          <a:xfrm>
            <a:off x="0" y="6222789"/>
            <a:ext cx="50987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BTAD – Bendrovių tvarumo atskaitomybės direktyva</a:t>
            </a:r>
          </a:p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(K)ITK – (Konsoliduotoji) informacija tvarumo klausimais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B10516-4ECA-7B0B-D9FD-684AA01B64E2}"/>
              </a:ext>
            </a:extLst>
          </p:cNvPr>
          <p:cNvSpPr txBox="1"/>
          <p:nvPr/>
        </p:nvSpPr>
        <p:spPr>
          <a:xfrm>
            <a:off x="5095299" y="6222788"/>
            <a:ext cx="50987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 – valstybės narės</a:t>
            </a:r>
          </a:p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ETAS – Europos tvarumo atskaitomybės standartai</a:t>
            </a:r>
          </a:p>
        </p:txBody>
      </p:sp>
    </p:spTree>
    <p:extLst>
      <p:ext uri="{BB962C8B-B14F-4D97-AF65-F5344CB8AC3E}">
        <p14:creationId xmlns:p14="http://schemas.microsoft.com/office/powerpoint/2010/main" val="79110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104F4451-EB2B-0D88-9977-04A955A10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čiakampis: suapvalinti kampai 5">
            <a:extLst>
              <a:ext uri="{FF2B5EF4-FFF2-40B4-BE49-F238E27FC236}">
                <a16:creationId xmlns:a16="http://schemas.microsoft.com/office/drawing/2014/main" id="{BD6B10F2-47FB-254F-0946-DC08B2C24B59}"/>
              </a:ext>
            </a:extLst>
          </p:cNvPr>
          <p:cNvSpPr/>
          <p:nvPr/>
        </p:nvSpPr>
        <p:spPr>
          <a:xfrm>
            <a:off x="139165" y="3413179"/>
            <a:ext cx="11945498" cy="26686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>
              <a:noFill/>
            </a:endParaRP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829B0521-4900-32F5-6A37-1E86A33E1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1344167"/>
          </a:xfrm>
          <a:prstGeom prst="rect">
            <a:avLst/>
          </a:prstGeom>
        </p:spPr>
      </p:pic>
      <p:sp>
        <p:nvSpPr>
          <p:cNvPr id="27" name="Shape 10">
            <a:extLst>
              <a:ext uri="{FF2B5EF4-FFF2-40B4-BE49-F238E27FC236}">
                <a16:creationId xmlns:a16="http://schemas.microsoft.com/office/drawing/2014/main" id="{C8DB4871-344C-53AD-41CF-926BD43B86D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Antraštė 3">
            <a:extLst>
              <a:ext uri="{FF2B5EF4-FFF2-40B4-BE49-F238E27FC236}">
                <a16:creationId xmlns:a16="http://schemas.microsoft.com/office/drawing/2014/main" id="{2C615F7B-9944-2D97-B182-EE223E4B4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02" y="256257"/>
            <a:ext cx="11886561" cy="903635"/>
          </a:xfrm>
        </p:spPr>
        <p:txBody>
          <a:bodyPr/>
          <a:lstStyle/>
          <a:p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Įmonių, turinčių rengti ITK, skaičiaus mažinimas</a:t>
            </a:r>
            <a:endParaRPr lang="en-US" sz="4000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DFDBA1EF-AA73-ACDC-47A6-23D8D2211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65" y="1609776"/>
            <a:ext cx="11897042" cy="4472047"/>
          </a:xfrm>
        </p:spPr>
        <p:txBody>
          <a:bodyPr/>
          <a:lstStyle/>
          <a:p>
            <a:pPr marL="177800" indent="0" algn="just">
              <a:buNone/>
            </a:pPr>
            <a:r>
              <a:rPr lang="lt-LT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Galiojančios nuostatos dėl (K)ITK rengimo</a:t>
            </a:r>
            <a:r>
              <a:rPr lang="en-U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lt-LT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idelės AB, UAB, valstybės ir savivaldybės įmonės; visos listinguojamos bendrovės, išskyrus labai mažas įmones,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didelės įmonių grupės;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ES įmonės, kurios ES generuoja &gt; 150 mln. eurų apyvartą, 2) turi ES filialą, kurio grynoji apyvarta &gt; 40 mln. eurų arba didelę ES patronuojamąją įmonę.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0" algn="just">
              <a:buNone/>
            </a:pPr>
            <a:endParaRPr lang="lt-LT" sz="16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0" algn="just">
              <a:buNone/>
            </a:pPr>
            <a:r>
              <a:rPr lang="lt-LT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Omnibus I: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(K)ITK rengia didelės įmonės ir įmonių grupės, turinčios </a:t>
            </a:r>
            <a:r>
              <a:rPr lang="lt-LT" sz="200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virš 1000 darbuotojų ir </a:t>
            </a:r>
            <a:r>
              <a:rPr lang="lt-LT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kurių metinė apyvarta &gt; 450 mln. eurų (nepriklausomai nuo įmonės vertybinių popierių įtraukimo į reguliuojamą rinką)</a:t>
            </a:r>
            <a:r>
              <a:rPr lang="lt-LT" sz="2000" dirty="0">
                <a:solidFill>
                  <a:srgbClr val="0E4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lt-LT" sz="2000" noProof="0" dirty="0">
              <a:solidFill>
                <a:srgbClr val="0E4B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patronuojamoji įmonė ar filialas, kurių grynoji apyvarta &gt; </a:t>
            </a:r>
            <a:r>
              <a:rPr lang="lt-LT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lt-LT" sz="200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mln. eurų ir kurie turi virš 1000 darbuotojų, kurių patronuojančioji įmonė </a:t>
            </a:r>
            <a:r>
              <a:rPr lang="lt-LT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yra n</a:t>
            </a:r>
            <a:r>
              <a:rPr lang="lt-L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ES įmonė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 generuojanti &gt; </a:t>
            </a:r>
            <a:r>
              <a:rPr lang="lt-LT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 mln. eurų apyvartą, </a:t>
            </a:r>
            <a:r>
              <a:rPr lang="lt-LT" sz="200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privalo užtikrinti patronuojančiosios ne ES įmonės (K)TA viešą prieinamumą.</a:t>
            </a:r>
            <a:endParaRPr lang="lt-LT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FAD4A7-C5F3-D257-DDED-B95AFF917542}"/>
              </a:ext>
            </a:extLst>
          </p:cNvPr>
          <p:cNvSpPr txBox="1"/>
          <p:nvPr/>
        </p:nvSpPr>
        <p:spPr>
          <a:xfrm>
            <a:off x="149646" y="6267400"/>
            <a:ext cx="53747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(K)ITK – (Konsoliduotoji) informacija tvarumo klausimais</a:t>
            </a:r>
          </a:p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(K)TA – (konsoliduotoji) tvarumo ataskaita</a:t>
            </a:r>
          </a:p>
        </p:txBody>
      </p:sp>
    </p:spTree>
    <p:extLst>
      <p:ext uri="{BB962C8B-B14F-4D97-AF65-F5344CB8AC3E}">
        <p14:creationId xmlns:p14="http://schemas.microsoft.com/office/powerpoint/2010/main" val="148195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8AA56E03-7976-0B22-9A37-B0D49F72C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>
            <a:extLst>
              <a:ext uri="{FF2B5EF4-FFF2-40B4-BE49-F238E27FC236}">
                <a16:creationId xmlns:a16="http://schemas.microsoft.com/office/drawing/2014/main" id="{90EDBCDA-8B15-666E-62FB-4E6D6C863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1344167"/>
          </a:xfrm>
          <a:prstGeom prst="rect">
            <a:avLst/>
          </a:prstGeom>
        </p:spPr>
      </p:pic>
      <p:sp>
        <p:nvSpPr>
          <p:cNvPr id="27" name="Shape 10">
            <a:extLst>
              <a:ext uri="{FF2B5EF4-FFF2-40B4-BE49-F238E27FC236}">
                <a16:creationId xmlns:a16="http://schemas.microsoft.com/office/drawing/2014/main" id="{5C80AFCA-73CB-4A1E-8441-6682066B291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Antraštė 3">
            <a:extLst>
              <a:ext uri="{FF2B5EF4-FFF2-40B4-BE49-F238E27FC236}">
                <a16:creationId xmlns:a16="http://schemas.microsoft.com/office/drawing/2014/main" id="{52A59887-4FA0-F713-1D0B-04D0A0097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14" y="274603"/>
            <a:ext cx="11886561" cy="903635"/>
          </a:xfrm>
        </p:spPr>
        <p:txBody>
          <a:bodyPr/>
          <a:lstStyle/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bangos įmonių atleidimas nuo 2025 ir 2026 m. ITK rengimo</a:t>
            </a:r>
            <a:endParaRPr lang="en-US" sz="4000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82AAD0CA-D2F0-C6A2-8533-1166CC303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10" y="1948070"/>
            <a:ext cx="10098156" cy="3836504"/>
          </a:xfrm>
        </p:spPr>
        <p:txBody>
          <a:bodyPr anchor="t"/>
          <a:lstStyle/>
          <a:p>
            <a:pPr marL="17780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Arial"/>
              <a:buNone/>
              <a:tabLst/>
              <a:defRPr/>
            </a:pPr>
            <a:endParaRPr kumimoji="0" lang="lt-LT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marL="17780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Arial"/>
              <a:buNone/>
              <a:tabLst/>
              <a:defRPr/>
            </a:pPr>
            <a:r>
              <a:rPr kumimoji="0" lang="lt-LT" b="0" i="0" u="none" strike="noStrike" kern="0" cap="none" spc="0" normalizeH="0" baseline="0" noProof="0" dirty="0">
                <a:ln>
                  <a:noFill/>
                </a:ln>
                <a:solidFill>
                  <a:srgbClr val="0E4B7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Įmonės, turinčios: </a:t>
            </a:r>
          </a:p>
          <a:p>
            <a:pPr marL="17780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Arial"/>
              <a:buNone/>
              <a:tabLst/>
              <a:defRPr/>
            </a:pPr>
            <a:endParaRPr kumimoji="0" lang="lt-LT" sz="2400" b="0" i="0" u="none" strike="noStrike" kern="0" cap="none" spc="0" normalizeH="0" baseline="0" noProof="0" dirty="0">
              <a:ln>
                <a:noFill/>
              </a:ln>
              <a:solidFill>
                <a:srgbClr val="0E4B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marL="17780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Arial"/>
              <a:buNone/>
              <a:tabLst/>
              <a:defRPr/>
            </a:pPr>
            <a:r>
              <a:rPr kumimoji="0" lang="lt-LT" sz="2400" b="0" i="1" u="none" strike="noStrike" kern="0" cap="none" spc="0" normalizeH="0" baseline="0" noProof="0" dirty="0">
                <a:ln>
                  <a:noFill/>
                </a:ln>
                <a:solidFill>
                  <a:srgbClr val="0E4B7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					ir (arba)</a:t>
            </a:r>
          </a:p>
          <a:p>
            <a:pPr marL="17780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Arial"/>
              <a:buNone/>
              <a:tabLst/>
              <a:defRPr/>
            </a:pPr>
            <a:endParaRPr kumimoji="0" lang="lt-LT" sz="2400" b="0" i="0" u="none" strike="noStrike" kern="0" cap="none" spc="0" normalizeH="0" baseline="0" noProof="0" dirty="0">
              <a:ln>
                <a:noFill/>
              </a:ln>
              <a:solidFill>
                <a:srgbClr val="0E4B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marL="17780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Arial"/>
              <a:buNone/>
              <a:tabLst/>
              <a:defRPr/>
            </a:pPr>
            <a:r>
              <a:rPr kumimoji="0" lang="lt-LT" i="0" u="none" strike="noStrike" kern="0" cap="none" spc="0" normalizeH="0" baseline="0" noProof="0" dirty="0">
                <a:ln>
                  <a:noFill/>
                </a:ln>
                <a:solidFill>
                  <a:srgbClr val="0E4B7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VN sprendimu gali būti atleistos nuo ITK rengimo už 2025 ir 2026 m. ataskaitinius metus</a:t>
            </a:r>
          </a:p>
          <a:p>
            <a:pPr marL="177800" indent="0" algn="just">
              <a:buNone/>
            </a:pPr>
            <a:endParaRPr lang="lt-LT" sz="16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17FE5-F063-7F7F-6364-1E6F08BCF3BF}"/>
              </a:ext>
            </a:extLst>
          </p:cNvPr>
          <p:cNvSpPr txBox="1"/>
          <p:nvPr/>
        </p:nvSpPr>
        <p:spPr>
          <a:xfrm>
            <a:off x="149646" y="6267400"/>
            <a:ext cx="53747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ITK –informacija tvarumo klausimais</a:t>
            </a:r>
          </a:p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 – valstybės narės</a:t>
            </a:r>
          </a:p>
        </p:txBody>
      </p:sp>
      <p:sp>
        <p:nvSpPr>
          <p:cNvPr id="3" name="Stačiakampis: suapvalinti kampai 2">
            <a:extLst>
              <a:ext uri="{FF2B5EF4-FFF2-40B4-BE49-F238E27FC236}">
                <a16:creationId xmlns:a16="http://schemas.microsoft.com/office/drawing/2014/main" id="{1A398C87-562D-23BB-7E72-B9FA0ED0731C}"/>
              </a:ext>
            </a:extLst>
          </p:cNvPr>
          <p:cNvSpPr/>
          <p:nvPr/>
        </p:nvSpPr>
        <p:spPr>
          <a:xfrm>
            <a:off x="1507434" y="3082879"/>
            <a:ext cx="3600000" cy="1080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>
                <a:latin typeface="Times New Roman" panose="02020603050405020304" pitchFamily="18" charset="0"/>
                <a:cs typeface="Times New Roman" panose="02020603050405020304" pitchFamily="18" charset="0"/>
              </a:rPr>
              <a:t>nuo 500 iki 1000 darbuotojų</a:t>
            </a:r>
          </a:p>
        </p:txBody>
      </p:sp>
      <p:sp>
        <p:nvSpPr>
          <p:cNvPr id="7" name="Stačiakampis: suapvalinti kampai 6">
            <a:extLst>
              <a:ext uri="{FF2B5EF4-FFF2-40B4-BE49-F238E27FC236}">
                <a16:creationId xmlns:a16="http://schemas.microsoft.com/office/drawing/2014/main" id="{58F9ADF8-DD96-D894-2BDE-21B1AB2A71EF}"/>
              </a:ext>
            </a:extLst>
          </p:cNvPr>
          <p:cNvSpPr/>
          <p:nvPr/>
        </p:nvSpPr>
        <p:spPr>
          <a:xfrm>
            <a:off x="6594073" y="3082879"/>
            <a:ext cx="3600000" cy="1080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 50 mln. eurų iki 450 mln. eurų metinių pardavimo pajamų </a:t>
            </a:r>
          </a:p>
        </p:txBody>
      </p:sp>
    </p:spTree>
    <p:extLst>
      <p:ext uri="{BB962C8B-B14F-4D97-AF65-F5344CB8AC3E}">
        <p14:creationId xmlns:p14="http://schemas.microsoft.com/office/powerpoint/2010/main" val="423718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06E7DE83-5D6B-CE4D-B19F-6DA179647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>
            <a:extLst>
              <a:ext uri="{FF2B5EF4-FFF2-40B4-BE49-F238E27FC236}">
                <a16:creationId xmlns:a16="http://schemas.microsoft.com/office/drawing/2014/main" id="{FE0125A3-ECD8-9DCC-A89B-1350E0D0E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1344167"/>
          </a:xfrm>
          <a:prstGeom prst="rect">
            <a:avLst/>
          </a:prstGeom>
        </p:spPr>
      </p:pic>
      <p:sp>
        <p:nvSpPr>
          <p:cNvPr id="27" name="Shape 10">
            <a:extLst>
              <a:ext uri="{FF2B5EF4-FFF2-40B4-BE49-F238E27FC236}">
                <a16:creationId xmlns:a16="http://schemas.microsoft.com/office/drawing/2014/main" id="{90B915FE-87AF-F746-D6C7-9266BB9426E3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Antraštė 3">
            <a:extLst>
              <a:ext uri="{FF2B5EF4-FFF2-40B4-BE49-F238E27FC236}">
                <a16:creationId xmlns:a16="http://schemas.microsoft.com/office/drawing/2014/main" id="{C918513B-6FBB-515C-B681-1B52CB2F4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46" y="289254"/>
            <a:ext cx="11886561" cy="903635"/>
          </a:xfrm>
        </p:spPr>
        <p:txBody>
          <a:bodyPr/>
          <a:lstStyle/>
          <a:p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Rengiant (K)ITK leidžiami palengvinimai</a:t>
            </a:r>
            <a:endParaRPr lang="en-US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BFFCA7EB-215C-40B1-77CA-991EAF049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65" y="2375452"/>
            <a:ext cx="11897042" cy="3409122"/>
          </a:xfrm>
        </p:spPr>
        <p:txBody>
          <a:bodyPr/>
          <a:lstStyle/>
          <a:p>
            <a:pPr marL="228600" marR="0" lvl="0" indent="-50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Kai įmonių grupės sudėtis pasikeičia dėl jungimų ar padalinimų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, tais metais leidžiama KITK šių įmonių informacijos nepateikti. Vadovybės ataskaitoje patronuojančioji įmonė turi pateikti informaciją apie tokius faktus;</a:t>
            </a:r>
          </a:p>
          <a:p>
            <a:pPr marL="228600" marR="0" lvl="0" indent="-50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lt-L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Listinguojamos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bendrovės gali naudotis galimybe nerengti (K)ITK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, jei ją į savo KITK įtraukia patronuojančioji įmonė;</a:t>
            </a:r>
          </a:p>
          <a:p>
            <a:pPr marL="228600" marR="0" lvl="0" indent="-50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Finansų kontroliuojančioji įmonė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, kurios patronuojamųjų įmonių verslo modeliai yra vienas nuo kito nepriklausomi, gali nerengti KITK. Ta pati nuostata taikoma ir ne ES įmonių atveju.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73B5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marL="177800" indent="0" algn="just">
              <a:buNone/>
            </a:pPr>
            <a:endParaRPr lang="lt-LT" sz="16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65EBE-EA93-32CA-15AF-9572AE812FB9}"/>
              </a:ext>
            </a:extLst>
          </p:cNvPr>
          <p:cNvSpPr txBox="1"/>
          <p:nvPr/>
        </p:nvSpPr>
        <p:spPr>
          <a:xfrm>
            <a:off x="149646" y="6267400"/>
            <a:ext cx="53747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(K)ITK – (Konsoliduotoji) informacija tvarumo klausimais</a:t>
            </a:r>
          </a:p>
          <a:p>
            <a:endParaRPr lang="lt-L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0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C13B9999-2282-635D-9B5D-74892E27E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: suapvalinti kampai 1">
            <a:extLst>
              <a:ext uri="{FF2B5EF4-FFF2-40B4-BE49-F238E27FC236}">
                <a16:creationId xmlns:a16="http://schemas.microsoft.com/office/drawing/2014/main" id="{0E7A73AC-D886-BF6E-0585-BEB3A7152AF1}"/>
              </a:ext>
            </a:extLst>
          </p:cNvPr>
          <p:cNvSpPr/>
          <p:nvPr/>
        </p:nvSpPr>
        <p:spPr>
          <a:xfrm>
            <a:off x="312672" y="3101009"/>
            <a:ext cx="11499167" cy="212119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>
              <a:noFill/>
            </a:endParaRP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007CE4CB-DBF6-75C6-A780-F3AA7B0FA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1344167"/>
          </a:xfrm>
          <a:prstGeom prst="rect">
            <a:avLst/>
          </a:prstGeom>
        </p:spPr>
      </p:pic>
      <p:sp>
        <p:nvSpPr>
          <p:cNvPr id="27" name="Shape 10">
            <a:extLst>
              <a:ext uri="{FF2B5EF4-FFF2-40B4-BE49-F238E27FC236}">
                <a16:creationId xmlns:a16="http://schemas.microsoft.com/office/drawing/2014/main" id="{A23E46E7-839E-D20C-9931-DDC60E95ED39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Antraštė 3">
            <a:extLst>
              <a:ext uri="{FF2B5EF4-FFF2-40B4-BE49-F238E27FC236}">
                <a16:creationId xmlns:a16="http://schemas.microsoft.com/office/drawing/2014/main" id="{FD2211A0-9609-80FB-778D-D3B0788C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83" y="220265"/>
            <a:ext cx="10917043" cy="903635"/>
          </a:xfrm>
        </p:spPr>
        <p:txBody>
          <a:bodyPr/>
          <a:lstStyle/>
          <a:p>
            <a:r>
              <a:rPr lang="lt-LT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Prašymų pateikti vertės grandinės informaciją apribojimas</a:t>
            </a:r>
            <a:endParaRPr lang="en-US" sz="4000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E831DA55-A6E8-1B8D-BEAA-4479F65FC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2" y="1871457"/>
            <a:ext cx="11289629" cy="4171534"/>
          </a:xfrm>
        </p:spPr>
        <p:txBody>
          <a:bodyPr/>
          <a:lstStyle/>
          <a:p>
            <a:pPr marL="177800" indent="0" algn="just">
              <a:buNone/>
            </a:pPr>
            <a:r>
              <a:rPr lang="lt-LT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Galiojančios nuostatos: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Įmonės iš savo vertės grandinės įmonių gali reikalauti pateikti bet kokią informaciją.</a:t>
            </a:r>
          </a:p>
          <a:p>
            <a:pPr marL="177800" indent="0" algn="just">
              <a:buNone/>
            </a:pPr>
            <a:endParaRPr lang="lt-LT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0" algn="just">
              <a:buNone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Omnibus I</a:t>
            </a:r>
            <a:r>
              <a:rPr lang="lt-LT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Apsaugotos įmonės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(turinčios mažiau nei 1000 darbuotojų), iš kurių </a:t>
            </a:r>
            <a:r>
              <a:rPr lang="lt-L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raportuojančios įmonės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prašo pateikti vertės grandinės informaciją, turi teisę atsisakyti teikti daugiau informacijos, nei </a:t>
            </a:r>
            <a:r>
              <a:rPr lang="lt-L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nustatyta pagal savanoriškai taikomus ETAS.</a:t>
            </a:r>
          </a:p>
        </p:txBody>
      </p:sp>
    </p:spTree>
    <p:extLst>
      <p:ext uri="{BB962C8B-B14F-4D97-AF65-F5344CB8AC3E}">
        <p14:creationId xmlns:p14="http://schemas.microsoft.com/office/powerpoint/2010/main" val="244009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C92DC9D8-4622-E8AA-FFC2-4C0CCB90D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>
            <a:extLst>
              <a:ext uri="{FF2B5EF4-FFF2-40B4-BE49-F238E27FC236}">
                <a16:creationId xmlns:a16="http://schemas.microsoft.com/office/drawing/2014/main" id="{4D102C21-E5CF-075B-1CB7-1D5B36C3B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1344167"/>
          </a:xfrm>
          <a:prstGeom prst="rect">
            <a:avLst/>
          </a:prstGeom>
        </p:spPr>
      </p:pic>
      <p:sp>
        <p:nvSpPr>
          <p:cNvPr id="27" name="Shape 10">
            <a:extLst>
              <a:ext uri="{FF2B5EF4-FFF2-40B4-BE49-F238E27FC236}">
                <a16:creationId xmlns:a16="http://schemas.microsoft.com/office/drawing/2014/main" id="{2A28471F-6988-CCAD-B591-4159EFCB877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Antraštė 3">
            <a:extLst>
              <a:ext uri="{FF2B5EF4-FFF2-40B4-BE49-F238E27FC236}">
                <a16:creationId xmlns:a16="http://schemas.microsoft.com/office/drawing/2014/main" id="{3B5C9722-0FA8-A962-447A-AB51E0FA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83" y="220265"/>
            <a:ext cx="10917043" cy="903635"/>
          </a:xfrm>
        </p:spPr>
        <p:txBody>
          <a:bodyPr/>
          <a:lstStyle/>
          <a:p>
            <a:r>
              <a:rPr lang="lt-LT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Nustatyti </a:t>
            </a:r>
            <a:r>
              <a:rPr lang="lt-L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ITK </a:t>
            </a:r>
            <a:r>
              <a:rPr lang="lt-LT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tam tikros informacijos neteikimo atvejai </a:t>
            </a:r>
            <a:endParaRPr lang="en-US" sz="4000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čiakampis: suapvalinti kampai 2">
            <a:extLst>
              <a:ext uri="{FF2B5EF4-FFF2-40B4-BE49-F238E27FC236}">
                <a16:creationId xmlns:a16="http://schemas.microsoft.com/office/drawing/2014/main" id="{88B33A8E-922A-4696-7E71-86B3C8D64CBA}"/>
              </a:ext>
            </a:extLst>
          </p:cNvPr>
          <p:cNvSpPr/>
          <p:nvPr/>
        </p:nvSpPr>
        <p:spPr>
          <a:xfrm>
            <a:off x="208583" y="2817114"/>
            <a:ext cx="11648800" cy="3206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>
              <a:noFill/>
            </a:endParaRP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255BCF08-689E-D954-44FA-FCD0427DA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749287"/>
            <a:ext cx="11200176" cy="4273827"/>
          </a:xfrm>
        </p:spPr>
        <p:txBody>
          <a:bodyPr/>
          <a:lstStyle/>
          <a:p>
            <a:pPr marL="17780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Arial"/>
              <a:buNone/>
              <a:tabLst/>
              <a:defRPr/>
            </a:pPr>
            <a:r>
              <a:rPr kumimoji="0" lang="lt-LT" sz="2400" b="1" i="0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Galiojančios nuostatos:</a:t>
            </a:r>
          </a:p>
          <a:p>
            <a:pPr marL="228600" marR="0" lvl="0" indent="-50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Nėra nustatyta atvejų, kai galima neteikti tam tikros ITK.</a:t>
            </a:r>
          </a:p>
          <a:p>
            <a:pPr marL="228600" marR="0" lvl="0" indent="-50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273B5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marL="17780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Arial"/>
              <a:buNone/>
              <a:tabLst/>
              <a:defRPr/>
            </a:pPr>
            <a:r>
              <a:rPr kumimoji="0" lang="lt-LT" sz="2400" b="1" i="0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Omnibus I:</a:t>
            </a:r>
            <a:endParaRPr kumimoji="0" lang="en-US" sz="2400" b="1" i="0" strike="noStrike" kern="0" cap="none" spc="0" normalizeH="0" baseline="0" noProof="0" dirty="0">
              <a:ln>
                <a:noFill/>
              </a:ln>
              <a:solidFill>
                <a:srgbClr val="273B5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marL="228600" marR="0" lvl="0" indent="-50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Teikiant ITK leidžiama nepateikti:</a:t>
            </a:r>
          </a:p>
          <a:p>
            <a:pPr marL="228600" marR="0" lvl="0" indent="-50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komerciškai jautrios informacijos;</a:t>
            </a:r>
          </a:p>
          <a:p>
            <a:pPr marL="228600" marR="0" lvl="0" indent="-50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susijusios su intelektine nuosavybe, </a:t>
            </a:r>
            <a:r>
              <a:rPr kumimoji="0" lang="lt-LT" sz="2400" b="0" i="1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know-how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pagal Direktyvą  (ES) 2016/943;</a:t>
            </a:r>
          </a:p>
          <a:p>
            <a:pPr marL="228600" marR="0" lvl="0" indent="-50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laikytinos atitinkančia Reglamento (EU) 2023/2418 2 straipsnio 7 dalį;</a:t>
            </a:r>
          </a:p>
          <a:p>
            <a:pPr marL="228600" marR="0" lvl="0" indent="-50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kitos su fiziniu ar juridiniu asmeniu susijusios informacijos, saugant jo saugumą ar privatumą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C010-85D9-8750-6E10-2898626BF900}"/>
              </a:ext>
            </a:extLst>
          </p:cNvPr>
          <p:cNvSpPr txBox="1"/>
          <p:nvPr/>
        </p:nvSpPr>
        <p:spPr>
          <a:xfrm>
            <a:off x="208583" y="6299181"/>
            <a:ext cx="53747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ITK –informacija tvarumo klausimais</a:t>
            </a:r>
          </a:p>
        </p:txBody>
      </p:sp>
    </p:spTree>
    <p:extLst>
      <p:ext uri="{BB962C8B-B14F-4D97-AF65-F5344CB8AC3E}">
        <p14:creationId xmlns:p14="http://schemas.microsoft.com/office/powerpoint/2010/main" val="233267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AD5B105C-64A3-8D36-A43A-D64F8E154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>
            <a:extLst>
              <a:ext uri="{FF2B5EF4-FFF2-40B4-BE49-F238E27FC236}">
                <a16:creationId xmlns:a16="http://schemas.microsoft.com/office/drawing/2014/main" id="{DDB59C10-4F62-93B1-8E49-93C790370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1344167"/>
          </a:xfrm>
          <a:prstGeom prst="rect">
            <a:avLst/>
          </a:prstGeom>
        </p:spPr>
      </p:pic>
      <p:sp>
        <p:nvSpPr>
          <p:cNvPr id="27" name="Shape 10">
            <a:extLst>
              <a:ext uri="{FF2B5EF4-FFF2-40B4-BE49-F238E27FC236}">
                <a16:creationId xmlns:a16="http://schemas.microsoft.com/office/drawing/2014/main" id="{1F0EDF06-FDAA-38E2-7206-5EAC3D020631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Antraštė 3">
            <a:extLst>
              <a:ext uri="{FF2B5EF4-FFF2-40B4-BE49-F238E27FC236}">
                <a16:creationId xmlns:a16="http://schemas.microsoft.com/office/drawing/2014/main" id="{7A4E7070-7B3A-5FCB-AA16-4A48058B5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86" y="220265"/>
            <a:ext cx="10917043" cy="903635"/>
          </a:xfrm>
        </p:spPr>
        <p:txBody>
          <a:bodyPr/>
          <a:lstStyle/>
          <a:p>
            <a:r>
              <a:rPr lang="lt-LT" sz="40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ETAS esminė peržiūra, ITK ženklinimo atidėjimas</a:t>
            </a:r>
            <a:endParaRPr lang="en-US" sz="4000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431E531A-2356-5E3F-375F-E35D90422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56" y="1686990"/>
            <a:ext cx="11278304" cy="423407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lt-LT" sz="2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Dėl ETAS EK įsipareigota:</a:t>
            </a:r>
          </a:p>
          <a:p>
            <a:pPr marL="177800" indent="0" algn="just">
              <a:buNone/>
            </a:pPr>
            <a:r>
              <a:rPr lang="lt-LT" sz="2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1) </a:t>
            </a:r>
            <a:r>
              <a:rPr lang="lt-LT" sz="2200" kern="100" dirty="0">
                <a:solidFill>
                  <a:srgbClr val="0070C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 esmės </a:t>
            </a:r>
            <a:r>
              <a:rPr lang="en-US" sz="2200" kern="100" dirty="0">
                <a:solidFill>
                  <a:srgbClr val="0070C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per</a:t>
            </a:r>
            <a:r>
              <a:rPr lang="lt-LT" sz="2200" kern="100" dirty="0">
                <a:solidFill>
                  <a:srgbClr val="0070C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ž</a:t>
            </a:r>
            <a:r>
              <a:rPr lang="en-US" sz="22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iūr</a:t>
            </a:r>
            <a:r>
              <a:rPr lang="lt-LT" sz="22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ėtus</a:t>
            </a:r>
            <a:r>
              <a:rPr lang="lt-LT" sz="2200" kern="100" dirty="0">
                <a:solidFill>
                  <a:srgbClr val="0070C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ETAS (EFRAG paskelbė 2025 m. gruodžio 3 d. supaprastintų ETAS projektus)</a:t>
            </a:r>
            <a:r>
              <a:rPr lang="en-US" sz="2200" kern="100" dirty="0">
                <a:solidFill>
                  <a:srgbClr val="0070C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patvirtinti ne vėliau kaip per 6 mėn. nuo Omnibus I priėmimo. Peržiūra atlikta: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pašalinant duomenis, laikomus mažiausiai svarbiais tvarumo ataskaitoms,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teikiant pirmenybę kiekybiniams duomenims, o ne aprašomajam tekstui,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diferencijuojant privalomus ir savanoriškus duomenis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78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lt-LT" sz="2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per 4 mėn. nuo </a:t>
            </a:r>
            <a:r>
              <a:rPr lang="lt-LT" sz="22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Omnibus</a:t>
            </a:r>
            <a:r>
              <a:rPr lang="lt-LT" sz="2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 priėmimo </a:t>
            </a:r>
            <a:r>
              <a:rPr lang="lt-L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patvirtinti savanoriškai taikomus ETAS</a:t>
            </a:r>
            <a:r>
              <a:rPr lang="lt-LT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m. liepos 30 d. EK patvirtino rekomendacijas 2025/1710 dėl savanoriškai taikomų ETAS.</a:t>
            </a:r>
          </a:p>
          <a:p>
            <a:pPr marL="1778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lt-LT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(K)VA, kurioje privaloma pateikti (K)ITK, teikiama informacija </a:t>
            </a:r>
            <a:r>
              <a:rPr lang="lt-L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turės būti ženklinama pagal ES elektroninio ataskaitų teikimo formatą, </a:t>
            </a:r>
            <a:r>
              <a:rPr lang="lt-LT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 bus priimtas pakoreguotas EK deleguotasis reglamentas 2019/815.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0" algn="just">
              <a:buNone/>
            </a:pPr>
            <a:endParaRPr lang="lt-LT" sz="24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5D2472-487A-9B84-F767-C28E1B2AE6FC}"/>
              </a:ext>
            </a:extLst>
          </p:cNvPr>
          <p:cNvSpPr txBox="1"/>
          <p:nvPr/>
        </p:nvSpPr>
        <p:spPr>
          <a:xfrm>
            <a:off x="388130" y="6222789"/>
            <a:ext cx="5167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(K)VA – (Konsoliduotoji) vadovybės ataskaita</a:t>
            </a:r>
          </a:p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(K)ITK – (Konsoliduotoji) informacija tvarumo klausimais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F33DDF-A268-275C-086E-590A5C1A8C00}"/>
              </a:ext>
            </a:extLst>
          </p:cNvPr>
          <p:cNvSpPr txBox="1"/>
          <p:nvPr/>
        </p:nvSpPr>
        <p:spPr>
          <a:xfrm>
            <a:off x="5470339" y="6198217"/>
            <a:ext cx="5167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ETAS – Europos tvarumo atskaitomybės standartai</a:t>
            </a:r>
          </a:p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(K)ITK – (Konsoliduotoji) informacija tvarumo klausimais</a:t>
            </a:r>
          </a:p>
        </p:txBody>
      </p:sp>
    </p:spTree>
    <p:extLst>
      <p:ext uri="{BB962C8B-B14F-4D97-AF65-F5344CB8AC3E}">
        <p14:creationId xmlns:p14="http://schemas.microsoft.com/office/powerpoint/2010/main" val="350382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D69B4B3C-339C-33E5-2DD2-FE4AD8720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: suapvalinti kampai 1">
            <a:extLst>
              <a:ext uri="{FF2B5EF4-FFF2-40B4-BE49-F238E27FC236}">
                <a16:creationId xmlns:a16="http://schemas.microsoft.com/office/drawing/2014/main" id="{CFA94840-2461-9497-E02C-40CEEEA06F8C}"/>
              </a:ext>
            </a:extLst>
          </p:cNvPr>
          <p:cNvSpPr/>
          <p:nvPr/>
        </p:nvSpPr>
        <p:spPr>
          <a:xfrm>
            <a:off x="176637" y="3475346"/>
            <a:ext cx="11545758" cy="23406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FCFF904A-54B1-9D7A-DF6B-4AD528FE7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1344167"/>
          </a:xfrm>
          <a:prstGeom prst="rect">
            <a:avLst/>
          </a:prstGeom>
        </p:spPr>
      </p:pic>
      <p:sp>
        <p:nvSpPr>
          <p:cNvPr id="27" name="Shape 10">
            <a:extLst>
              <a:ext uri="{FF2B5EF4-FFF2-40B4-BE49-F238E27FC236}">
                <a16:creationId xmlns:a16="http://schemas.microsoft.com/office/drawing/2014/main" id="{8A3FD573-A9DD-1060-8183-A4445ADD18E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Antraštė 3">
            <a:extLst>
              <a:ext uri="{FF2B5EF4-FFF2-40B4-BE49-F238E27FC236}">
                <a16:creationId xmlns:a16="http://schemas.microsoft.com/office/drawing/2014/main" id="{DA004027-487F-990A-3D45-63BF776F2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82" y="220265"/>
            <a:ext cx="10733044" cy="903635"/>
          </a:xfrm>
        </p:spPr>
        <p:txBody>
          <a:bodyPr/>
          <a:lstStyle/>
          <a:p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lt-LT" sz="40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varumo atskaitomybės užtikrinimui taikomi  standartai </a:t>
            </a:r>
            <a:endParaRPr lang="en-US" sz="4000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95B4E6D6-4F06-A4D6-64CE-6FD234A6E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81" y="1689460"/>
            <a:ext cx="11386270" cy="4126549"/>
          </a:xfrm>
        </p:spPr>
        <p:txBody>
          <a:bodyPr/>
          <a:lstStyle/>
          <a:p>
            <a:pPr marL="177800" indent="0" algn="just">
              <a:buNone/>
            </a:pPr>
            <a:r>
              <a:rPr lang="lt-LT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Galiojančios nuostatos</a:t>
            </a:r>
            <a:r>
              <a:rPr lang="en-US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lt-LT" sz="24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 iki 2026 m. spalio 1 d. turi patvirtinti riboto užtikrinimo standartus, skirtus tvarumo atskaitomybės užtikrinimo atlikimui;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 iki 2028 m. spalio 1 d. turi patvirtinti pakankamo užtikrinimo standartus.</a:t>
            </a:r>
            <a:endParaRPr lang="lt-LT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lt-LT" sz="10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0" algn="just">
              <a:buNone/>
            </a:pPr>
            <a:r>
              <a:rPr lang="lt-LT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Omnibus I: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240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 2027 m. liepos 1 </a:t>
            </a:r>
            <a:r>
              <a:rPr lang="lt-L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EK </a:t>
            </a:r>
            <a:r>
              <a:rPr lang="lt-LT" sz="240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 patvirtinti </a:t>
            </a:r>
            <a:r>
              <a:rPr lang="lt-L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riboto užtikrinimo </a:t>
            </a:r>
            <a:r>
              <a:rPr lang="lt-LT" sz="240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standartus;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Panaikinti EK įgaliojimai patvirtinti pakankamo užtikrinimo standartus nebenumatant jų taikymo.</a:t>
            </a:r>
          </a:p>
          <a:p>
            <a:pPr marL="177800" indent="0" algn="just">
              <a:buNone/>
            </a:pPr>
            <a:endParaRPr lang="lt-LT" sz="2400" b="1" noProof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12883"/>
      </p:ext>
    </p:extLst>
  </p:cSld>
  <p:clrMapOvr>
    <a:masterClrMapping/>
  </p:clrMapOvr>
</p:sld>
</file>

<file path=ppt/theme/theme1.xml><?xml version="1.0" encoding="utf-8"?>
<a:theme xmlns:a="http://schemas.openxmlformats.org/drawingml/2006/main" name="LRV">
  <a:themeElements>
    <a:clrScheme name="Custom 1">
      <a:dk1>
        <a:srgbClr val="000000"/>
      </a:dk1>
      <a:lt1>
        <a:srgbClr val="FFFFFF"/>
      </a:lt1>
      <a:dk2>
        <a:srgbClr val="273B51"/>
      </a:dk2>
      <a:lt2>
        <a:srgbClr val="E7E6E6"/>
      </a:lt2>
      <a:accent1>
        <a:srgbClr val="1F529F"/>
      </a:accent1>
      <a:accent2>
        <a:srgbClr val="273B51"/>
      </a:accent2>
      <a:accent3>
        <a:srgbClr val="BBBDBF"/>
      </a:accent3>
      <a:accent4>
        <a:srgbClr val="697685"/>
      </a:accent4>
      <a:accent5>
        <a:srgbClr val="48B9D3"/>
      </a:accent5>
      <a:accent6>
        <a:srgbClr val="FFFFFF"/>
      </a:accent6>
      <a:hlink>
        <a:srgbClr val="48B9D3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FM_prezentacija_blue</Template>
  <TotalTime>7493</TotalTime>
  <Words>1030</Words>
  <Application>Microsoft Office PowerPoint</Application>
  <PresentationFormat>Plačiaekranė</PresentationFormat>
  <Paragraphs>120</Paragraphs>
  <Slides>11</Slides>
  <Notes>11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6" baseType="lpstr">
      <vt:lpstr>Times New Roman</vt:lpstr>
      <vt:lpstr>Trebuchet MS</vt:lpstr>
      <vt:lpstr>Arial</vt:lpstr>
      <vt:lpstr>Wingdings</vt:lpstr>
      <vt:lpstr>LRV</vt:lpstr>
      <vt:lpstr>„PowerPoint“ pateiktis</vt:lpstr>
      <vt:lpstr>BTAD reglamentavimo paprastinimas</vt:lpstr>
      <vt:lpstr>Įmonių, turinčių rengti ITK, skaičiaus mažinimas</vt:lpstr>
      <vt:lpstr>I bangos įmonių atleidimas nuo 2025 ir 2026 m. ITK rengimo</vt:lpstr>
      <vt:lpstr>Rengiant (K)ITK leidžiami palengvinimai</vt:lpstr>
      <vt:lpstr>Prašymų pateikti vertės grandinės informaciją apribojimas</vt:lpstr>
      <vt:lpstr>Nustatyti ITK tam tikros informacijos neteikimo atvejai </vt:lpstr>
      <vt:lpstr>ETAS esminė peržiūra, ITK ženklinimo atidėjimas</vt:lpstr>
      <vt:lpstr>Tvarumo atskaitomybės užtikrinimui taikomi  standartai </vt:lpstr>
      <vt:lpstr>Omnibus I iniciatyva ir ĮĮGAĮ, VPĮ, FAAUPĮ keitimų priėmimas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Greta Lipskytė</dc:creator>
  <cp:lastModifiedBy>Greta Lipskytė</cp:lastModifiedBy>
  <cp:revision>120</cp:revision>
  <dcterms:created xsi:type="dcterms:W3CDTF">2025-03-28T06:52:18Z</dcterms:created>
  <dcterms:modified xsi:type="dcterms:W3CDTF">2026-01-16T11:40:15Z</dcterms:modified>
</cp:coreProperties>
</file>