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335" r:id="rId2"/>
    <p:sldId id="339" r:id="rId3"/>
    <p:sldId id="390" r:id="rId4"/>
    <p:sldId id="389" r:id="rId5"/>
    <p:sldId id="346" r:id="rId6"/>
    <p:sldId id="385" r:id="rId7"/>
    <p:sldId id="386" r:id="rId8"/>
    <p:sldId id="350" r:id="rId9"/>
    <p:sldId id="347" r:id="rId10"/>
    <p:sldId id="387" r:id="rId11"/>
    <p:sldId id="391" r:id="rId12"/>
    <p:sldId id="336" r:id="rId13"/>
  </p:sldIdLst>
  <p:sldSz cx="12192000" cy="6858000"/>
  <p:notesSz cx="6797675" cy="9926638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49A55F-07F2-A18A-8133-E40A7F1251EA}" name="Greta Lipskytė" initials="GL" userId="S::greta.lipskyte@finmin.lt::5d54a7ef-995d-4129-b1e4-4b15f37b9b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ius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F8A"/>
    <a:srgbClr val="3185C3"/>
    <a:srgbClr val="194667"/>
    <a:srgbClr val="0E4B70"/>
    <a:srgbClr val="3E93D0"/>
    <a:srgbClr val="3D92D0"/>
    <a:srgbClr val="4C9BD3"/>
    <a:srgbClr val="104A70"/>
    <a:srgbClr val="0E4A6F"/>
    <a:srgbClr val="063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8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48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D2A6F-8656-4582-B81B-56AF088B693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A49B8AA9-DB99-4860-9BA7-3E94921B3C90}">
      <dgm:prSet phldrT="[Tekstas]" custT="1"/>
      <dgm:spPr/>
      <dgm:t>
        <a:bodyPr/>
        <a:lstStyle/>
        <a:p>
          <a:r>
            <a:rPr lang="lt-LT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(K)ITK rengia įmonės ir įmonių grupės, kurios tenkina </a:t>
          </a:r>
          <a:r>
            <a:rPr lang="lt-LT" sz="24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abu kriterijus</a:t>
          </a:r>
          <a:r>
            <a:rPr lang="lt-LT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lt-LT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BDC4F-D30B-4832-A2F5-8316A3E7E4F6}" type="parTrans" cxnId="{1CEF346B-A0A1-499F-BB45-E0B16BBBF6D0}">
      <dgm:prSet/>
      <dgm:spPr/>
      <dgm:t>
        <a:bodyPr/>
        <a:lstStyle/>
        <a:p>
          <a:endParaRPr lang="lt-LT"/>
        </a:p>
      </dgm:t>
    </dgm:pt>
    <dgm:pt modelId="{2FE73683-2EDB-45D6-B848-06AA8EE1EE54}" type="sibTrans" cxnId="{1CEF346B-A0A1-499F-BB45-E0B16BBBF6D0}">
      <dgm:prSet/>
      <dgm:spPr/>
      <dgm:t>
        <a:bodyPr/>
        <a:lstStyle/>
        <a:p>
          <a:endParaRPr lang="lt-LT"/>
        </a:p>
      </dgm:t>
    </dgm:pt>
    <dgm:pt modelId="{DCFB2282-F0BB-403A-B7DD-BE1CA1506BEC}">
      <dgm:prSet phldrT="[Tekstas]" phldr="0" custT="1"/>
      <dgm:spPr/>
      <dgm:t>
        <a:bodyPr/>
        <a:lstStyle/>
        <a:p>
          <a:r>
            <a:rPr lang="lt-LT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&gt;1000</a:t>
          </a:r>
        </a:p>
        <a:p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vidutinis metinis darbuotojų skaičius</a:t>
          </a:r>
        </a:p>
      </dgm:t>
    </dgm:pt>
    <dgm:pt modelId="{079A4A7F-14C7-4662-B08D-784084DA5448}" type="parTrans" cxnId="{FF081655-DC3C-4BCE-86BA-E5ED8346B242}">
      <dgm:prSet/>
      <dgm:spPr/>
      <dgm:t>
        <a:bodyPr/>
        <a:lstStyle/>
        <a:p>
          <a:endParaRPr lang="lt-LT"/>
        </a:p>
      </dgm:t>
    </dgm:pt>
    <dgm:pt modelId="{8C7FA20A-BD54-4E6D-82BB-D3D4D1989BDF}" type="sibTrans" cxnId="{FF081655-DC3C-4BCE-86BA-E5ED8346B242}">
      <dgm:prSet/>
      <dgm:spPr/>
      <dgm:t>
        <a:bodyPr/>
        <a:lstStyle/>
        <a:p>
          <a:endParaRPr lang="lt-LT"/>
        </a:p>
      </dgm:t>
    </dgm:pt>
    <dgm:pt modelId="{98DE6D2C-A723-4E1D-AA17-5287C8FD2402}">
      <dgm:prSet phldrT="[Tekstas]" phldr="0" custT="1"/>
      <dgm:spPr/>
      <dgm:t>
        <a:bodyPr/>
        <a:lstStyle/>
        <a:p>
          <a:r>
            <a:rPr lang="lt-LT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&gt;450 mln. EUR</a:t>
          </a:r>
        </a:p>
        <a:p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metinė apyvarta</a:t>
          </a:r>
          <a:endParaRPr lang="lt-LT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5944D-E63C-4A0B-8A5A-834C33B48900}" type="parTrans" cxnId="{84E64EC8-A5B1-46FB-AF8C-207BA468EB44}">
      <dgm:prSet/>
      <dgm:spPr/>
      <dgm:t>
        <a:bodyPr/>
        <a:lstStyle/>
        <a:p>
          <a:endParaRPr lang="lt-LT"/>
        </a:p>
      </dgm:t>
    </dgm:pt>
    <dgm:pt modelId="{0C3A65DD-2B2C-48E8-8E47-A38BAFA5E93E}" type="sibTrans" cxnId="{84E64EC8-A5B1-46FB-AF8C-207BA468EB44}">
      <dgm:prSet/>
      <dgm:spPr/>
      <dgm:t>
        <a:bodyPr/>
        <a:lstStyle/>
        <a:p>
          <a:endParaRPr lang="lt-LT"/>
        </a:p>
      </dgm:t>
    </dgm:pt>
    <dgm:pt modelId="{44306295-5716-484F-85F4-3D8378BC5783}">
      <dgm:prSet phldrT="[Tekstas]" custT="1"/>
      <dgm:spPr/>
      <dgm:t>
        <a:bodyPr/>
        <a:lstStyle/>
        <a:p>
          <a:r>
            <a:rPr lang="lt-LT" sz="24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lt-LT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patronuojamoji įmonė ar filialas:</a:t>
          </a:r>
          <a:endParaRPr lang="lt-LT" sz="2400" dirty="0"/>
        </a:p>
      </dgm:t>
    </dgm:pt>
    <dgm:pt modelId="{42AAB31D-0982-433B-8E6F-A6DC4F7C05C2}" type="parTrans" cxnId="{B4ABB70D-EAF8-43F0-983F-A37FB2F463DC}">
      <dgm:prSet/>
      <dgm:spPr/>
      <dgm:t>
        <a:bodyPr/>
        <a:lstStyle/>
        <a:p>
          <a:endParaRPr lang="lt-LT"/>
        </a:p>
      </dgm:t>
    </dgm:pt>
    <dgm:pt modelId="{154DB8F6-A7E2-4B36-8FF8-9FB05FA46D94}" type="sibTrans" cxnId="{B4ABB70D-EAF8-43F0-983F-A37FB2F463DC}">
      <dgm:prSet/>
      <dgm:spPr/>
      <dgm:t>
        <a:bodyPr/>
        <a:lstStyle/>
        <a:p>
          <a:endParaRPr lang="lt-LT"/>
        </a:p>
      </dgm:t>
    </dgm:pt>
    <dgm:pt modelId="{67BC2479-4965-465A-9248-28431A36E9FF}">
      <dgm:prSet phldrT="[Tekstas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lt-LT" sz="18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kurių metinė apyvarta &gt; </a:t>
          </a:r>
          <a:r>
            <a:rPr lang="lt-LT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</a:t>
          </a:r>
          <a:r>
            <a:rPr lang="lt-LT" sz="18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mln. </a:t>
          </a:r>
          <a:r>
            <a:rPr lang="lt-LT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EUR</a:t>
          </a:r>
          <a:r>
            <a:rPr lang="lt-LT" sz="18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ir</a:t>
          </a:r>
        </a:p>
        <a:p>
          <a:pPr>
            <a:buFont typeface="Wingdings" panose="05000000000000000000" pitchFamily="2" charset="2"/>
            <a:buChar char="§"/>
          </a:pPr>
          <a:r>
            <a:rPr lang="lt-LT" sz="18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kurių patronuojančioji įmonė yra n</a:t>
          </a:r>
          <a:r>
            <a:rPr lang="lt-L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ES įmonė, ES generuojanti </a:t>
          </a:r>
          <a:r>
            <a:rPr lang="lt-LT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&gt;450 mln. EUR </a:t>
          </a:r>
          <a:r>
            <a:rPr lang="lt-L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apyvartą</a:t>
          </a:r>
          <a:endParaRPr lang="lt-LT" sz="1800" dirty="0">
            <a:solidFill>
              <a:schemeClr val="bg1"/>
            </a:solidFill>
          </a:endParaRPr>
        </a:p>
      </dgm:t>
    </dgm:pt>
    <dgm:pt modelId="{9407EA66-6E64-4542-BBDC-5BF57DCD4DFD}" type="parTrans" cxnId="{BC2E9186-AC6E-4819-8A9C-31F88E511298}">
      <dgm:prSet/>
      <dgm:spPr/>
      <dgm:t>
        <a:bodyPr/>
        <a:lstStyle/>
        <a:p>
          <a:endParaRPr lang="lt-LT"/>
        </a:p>
      </dgm:t>
    </dgm:pt>
    <dgm:pt modelId="{CFC469E6-1E30-4147-B184-4F3C1D1886E5}" type="sibTrans" cxnId="{BC2E9186-AC6E-4819-8A9C-31F88E511298}">
      <dgm:prSet/>
      <dgm:spPr/>
      <dgm:t>
        <a:bodyPr/>
        <a:lstStyle/>
        <a:p>
          <a:endParaRPr lang="lt-LT"/>
        </a:p>
      </dgm:t>
    </dgm:pt>
    <dgm:pt modelId="{656B7CC8-6A60-4279-A156-CF9C73981F18}">
      <dgm:prSet phldrT="[Tekstas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lt-LT" sz="18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privalo</a:t>
          </a:r>
          <a:r>
            <a:rPr lang="lt-LT" sz="18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užtikrinti patronuojančiosios ne ES įmonės (K)TA viešą prieinamumą.</a:t>
          </a:r>
          <a:endParaRPr lang="lt-LT" sz="1800" dirty="0">
            <a:solidFill>
              <a:schemeClr val="bg1"/>
            </a:solidFill>
          </a:endParaRPr>
        </a:p>
      </dgm:t>
    </dgm:pt>
    <dgm:pt modelId="{827965EF-0A31-4E7C-853D-BD81A96B823F}" type="parTrans" cxnId="{542123BE-AD96-43B3-8B10-01AD8C9F44D0}">
      <dgm:prSet/>
      <dgm:spPr/>
      <dgm:t>
        <a:bodyPr/>
        <a:lstStyle/>
        <a:p>
          <a:endParaRPr lang="lt-LT"/>
        </a:p>
      </dgm:t>
    </dgm:pt>
    <dgm:pt modelId="{5C137AB4-F040-49F9-90E9-DB06C4E281C1}" type="sibTrans" cxnId="{542123BE-AD96-43B3-8B10-01AD8C9F44D0}">
      <dgm:prSet/>
      <dgm:spPr/>
      <dgm:t>
        <a:bodyPr/>
        <a:lstStyle/>
        <a:p>
          <a:endParaRPr lang="lt-LT"/>
        </a:p>
      </dgm:t>
    </dgm:pt>
    <dgm:pt modelId="{DC6121E6-584D-411F-B85C-2BD7A4D465AB}">
      <dgm:prSet phldrT="[Tekstas]" custT="1"/>
      <dgm:spPr/>
      <dgm:t>
        <a:bodyPr/>
        <a:lstStyle/>
        <a:p>
          <a:r>
            <a:rPr lang="lt-L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Pareiga (K)VA pateikti (K)ITK pradedama taikyti </a:t>
          </a:r>
          <a:r>
            <a:rPr lang="lt-LT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už finansinius metus</a:t>
          </a:r>
          <a:r>
            <a:rPr lang="lt-L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kurių:</a:t>
          </a:r>
          <a:endParaRPr lang="lt-LT" sz="2400" dirty="0">
            <a:solidFill>
              <a:schemeClr val="tx1"/>
            </a:solidFill>
          </a:endParaRPr>
        </a:p>
      </dgm:t>
    </dgm:pt>
    <dgm:pt modelId="{7EFDE7DC-2B54-4C6B-AA44-B8FC9FDE5816}" type="parTrans" cxnId="{A9983561-2547-45A1-8D1F-FE66BB3ECF8C}">
      <dgm:prSet/>
      <dgm:spPr/>
      <dgm:t>
        <a:bodyPr/>
        <a:lstStyle/>
        <a:p>
          <a:endParaRPr lang="lt-LT"/>
        </a:p>
      </dgm:t>
    </dgm:pt>
    <dgm:pt modelId="{CC5CC510-94B4-484A-8D17-9A14963FAAF7}" type="sibTrans" cxnId="{A9983561-2547-45A1-8D1F-FE66BB3ECF8C}">
      <dgm:prSet/>
      <dgm:spPr/>
      <dgm:t>
        <a:bodyPr/>
        <a:lstStyle/>
        <a:p>
          <a:endParaRPr lang="lt-LT"/>
        </a:p>
      </dgm:t>
    </dgm:pt>
    <dgm:pt modelId="{94064214-8127-4BE5-AB61-DC01276E0312}">
      <dgm:prSet phldrT="[Tekstas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lt-L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paskutinę ataskaitinio laikotarpio dieną:</a:t>
          </a:r>
        </a:p>
        <a:p>
          <a:pPr>
            <a:buFont typeface="Wingdings" panose="05000000000000000000" pitchFamily="2" charset="2"/>
            <a:buChar char="Ø"/>
          </a:pPr>
          <a:r>
            <a:rPr lang="lt-L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metinė apyvarta </a:t>
          </a:r>
          <a:r>
            <a:rPr lang="lt-LT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&gt;450 mln. EUR </a:t>
          </a:r>
          <a:r>
            <a:rPr lang="lt-L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</a:t>
          </a:r>
        </a:p>
        <a:p>
          <a:pPr>
            <a:buFont typeface="Wingdings" panose="05000000000000000000" pitchFamily="2" charset="2"/>
            <a:buChar char="Ø"/>
          </a:pPr>
          <a:r>
            <a:rPr lang="lt-L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vidutinis metinis darbuotojų skaičius </a:t>
          </a:r>
          <a:r>
            <a:rPr lang="lt-LT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&gt;1000,</a:t>
          </a:r>
        </a:p>
        <a:p>
          <a:pPr>
            <a:buFont typeface="Wingdings" panose="05000000000000000000" pitchFamily="2" charset="2"/>
            <a:buChar char="Ø"/>
          </a:pPr>
          <a:r>
            <a:rPr lang="lt-L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 atitinkamai viršijo prieš tai einančių finansinių metų paskutinę ataskaitinio laikotarpio dieną.</a:t>
          </a:r>
          <a:endParaRPr lang="lt-LT" sz="1600" dirty="0">
            <a:solidFill>
              <a:schemeClr val="bg1"/>
            </a:solidFill>
          </a:endParaRPr>
        </a:p>
      </dgm:t>
    </dgm:pt>
    <dgm:pt modelId="{2FAD5059-5D25-463F-BC4A-25D8A75F7BD9}" type="parTrans" cxnId="{F86E93A2-0320-4A7D-94F4-63851ACBF422}">
      <dgm:prSet/>
      <dgm:spPr/>
      <dgm:t>
        <a:bodyPr/>
        <a:lstStyle/>
        <a:p>
          <a:endParaRPr lang="lt-LT"/>
        </a:p>
      </dgm:t>
    </dgm:pt>
    <dgm:pt modelId="{98B7AD16-5BC2-4165-B574-46B9ED3A92C0}" type="sibTrans" cxnId="{F86E93A2-0320-4A7D-94F4-63851ACBF422}">
      <dgm:prSet/>
      <dgm:spPr/>
      <dgm:t>
        <a:bodyPr/>
        <a:lstStyle/>
        <a:p>
          <a:endParaRPr lang="lt-LT"/>
        </a:p>
      </dgm:t>
    </dgm:pt>
    <dgm:pt modelId="{3C9A963C-8448-4C6B-B003-4C79EBC9827C}">
      <dgm:prSet phldrT="[Tekstas]" custT="1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lt-LT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Jeigu 202</a:t>
          </a:r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7 m. ir 2028 m. viršijo nustatytus dydžius,</a:t>
          </a:r>
        </a:p>
        <a:p>
          <a:pPr>
            <a:buFont typeface="Wingdings" panose="05000000000000000000" pitchFamily="2" charset="2"/>
            <a:buChar char="Ø"/>
          </a:pPr>
          <a:r>
            <a:rPr lang="lt-L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ITK teikiama 2028 m. VA</a:t>
          </a:r>
          <a:endParaRPr lang="lt-LT" sz="1600" b="1" dirty="0"/>
        </a:p>
      </dgm:t>
    </dgm:pt>
    <dgm:pt modelId="{4867869A-1DA2-4A42-AB35-E6C421CC41B5}" type="parTrans" cxnId="{982EE86F-9A32-47DC-A006-BF73E90B40CA}">
      <dgm:prSet/>
      <dgm:spPr/>
      <dgm:t>
        <a:bodyPr/>
        <a:lstStyle/>
        <a:p>
          <a:endParaRPr lang="lt-LT"/>
        </a:p>
      </dgm:t>
    </dgm:pt>
    <dgm:pt modelId="{BE3767A5-5E19-4332-B5A1-5E2D75D2F551}" type="sibTrans" cxnId="{982EE86F-9A32-47DC-A006-BF73E90B40CA}">
      <dgm:prSet/>
      <dgm:spPr/>
      <dgm:t>
        <a:bodyPr/>
        <a:lstStyle/>
        <a:p>
          <a:endParaRPr lang="lt-LT"/>
        </a:p>
      </dgm:t>
    </dgm:pt>
    <dgm:pt modelId="{1A36DFEA-8C6D-49D7-AB76-E0494E686966}">
      <dgm:prSet phldrT="[Tekstas]" phldr="0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lt-L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Taikoma: AB, UAB, draudimo įmonėms, kredito įstaigoms nepriklausomai nuo teisinės formos, TŪB, KŪB</a:t>
          </a:r>
        </a:p>
      </dgm:t>
    </dgm:pt>
    <dgm:pt modelId="{22A82A44-70B9-42C8-B7FA-F06B8E1B962F}" type="parTrans" cxnId="{216E34CC-E86C-4093-BC1C-EA85318246F8}">
      <dgm:prSet/>
      <dgm:spPr/>
      <dgm:t>
        <a:bodyPr/>
        <a:lstStyle/>
        <a:p>
          <a:endParaRPr lang="lt-LT"/>
        </a:p>
      </dgm:t>
    </dgm:pt>
    <dgm:pt modelId="{C9A5CC90-933C-4351-B1FC-090E8F02B93E}" type="sibTrans" cxnId="{216E34CC-E86C-4093-BC1C-EA85318246F8}">
      <dgm:prSet/>
      <dgm:spPr/>
      <dgm:t>
        <a:bodyPr/>
        <a:lstStyle/>
        <a:p>
          <a:endParaRPr lang="lt-LT"/>
        </a:p>
      </dgm:t>
    </dgm:pt>
    <dgm:pt modelId="{B0A566E2-E537-44CE-8618-DC214B4DE5B3}" type="pres">
      <dgm:prSet presAssocID="{116D2A6F-8656-4582-B81B-56AF088B693D}" presName="theList" presStyleCnt="0">
        <dgm:presLayoutVars>
          <dgm:dir/>
          <dgm:animLvl val="lvl"/>
          <dgm:resizeHandles val="exact"/>
        </dgm:presLayoutVars>
      </dgm:prSet>
      <dgm:spPr/>
    </dgm:pt>
    <dgm:pt modelId="{691D64C4-AA8C-4A49-82FF-C4E81E6B0E4C}" type="pres">
      <dgm:prSet presAssocID="{A49B8AA9-DB99-4860-9BA7-3E94921B3C90}" presName="compNode" presStyleCnt="0"/>
      <dgm:spPr/>
    </dgm:pt>
    <dgm:pt modelId="{B357BBDE-2DF8-4A92-BCFA-2CC770EC9072}" type="pres">
      <dgm:prSet presAssocID="{A49B8AA9-DB99-4860-9BA7-3E94921B3C90}" presName="aNode" presStyleLbl="bgShp" presStyleIdx="0" presStyleCnt="3"/>
      <dgm:spPr/>
    </dgm:pt>
    <dgm:pt modelId="{7021B7B7-30AD-4BF4-B9FB-3ED847DEDA58}" type="pres">
      <dgm:prSet presAssocID="{A49B8AA9-DB99-4860-9BA7-3E94921B3C90}" presName="textNode" presStyleLbl="bgShp" presStyleIdx="0" presStyleCnt="3"/>
      <dgm:spPr/>
    </dgm:pt>
    <dgm:pt modelId="{2BFD1329-62BB-4B84-A96F-6B21ECF70E86}" type="pres">
      <dgm:prSet presAssocID="{A49B8AA9-DB99-4860-9BA7-3E94921B3C90}" presName="compChildNode" presStyleCnt="0"/>
      <dgm:spPr/>
    </dgm:pt>
    <dgm:pt modelId="{618E098F-C7C4-4B88-92DE-B82CB9F77723}" type="pres">
      <dgm:prSet presAssocID="{A49B8AA9-DB99-4860-9BA7-3E94921B3C90}" presName="theInnerList" presStyleCnt="0"/>
      <dgm:spPr/>
    </dgm:pt>
    <dgm:pt modelId="{2130D481-AB6D-4B0B-A8B7-4994113516AE}" type="pres">
      <dgm:prSet presAssocID="{DCFB2282-F0BB-403A-B7DD-BE1CA1506BEC}" presName="childNode" presStyleLbl="node1" presStyleIdx="0" presStyleCnt="7" custScaleX="114460">
        <dgm:presLayoutVars>
          <dgm:bulletEnabled val="1"/>
        </dgm:presLayoutVars>
      </dgm:prSet>
      <dgm:spPr/>
    </dgm:pt>
    <dgm:pt modelId="{1B30A230-CE0A-42B8-827E-E9DD1CC09ABD}" type="pres">
      <dgm:prSet presAssocID="{DCFB2282-F0BB-403A-B7DD-BE1CA1506BEC}" presName="aSpace2" presStyleCnt="0"/>
      <dgm:spPr/>
    </dgm:pt>
    <dgm:pt modelId="{EE095068-16F6-4DE2-B1B7-2B06B79FB883}" type="pres">
      <dgm:prSet presAssocID="{98DE6D2C-A723-4E1D-AA17-5287C8FD2402}" presName="childNode" presStyleLbl="node1" presStyleIdx="1" presStyleCnt="7" custScaleX="114460">
        <dgm:presLayoutVars>
          <dgm:bulletEnabled val="1"/>
        </dgm:presLayoutVars>
      </dgm:prSet>
      <dgm:spPr/>
    </dgm:pt>
    <dgm:pt modelId="{4B6B149D-7DEC-4C23-8900-CEE96C616041}" type="pres">
      <dgm:prSet presAssocID="{98DE6D2C-A723-4E1D-AA17-5287C8FD2402}" presName="aSpace2" presStyleCnt="0"/>
      <dgm:spPr/>
    </dgm:pt>
    <dgm:pt modelId="{3A4285AA-6C09-4845-9F96-6B03D359A11F}" type="pres">
      <dgm:prSet presAssocID="{1A36DFEA-8C6D-49D7-AB76-E0494E686966}" presName="childNode" presStyleLbl="node1" presStyleIdx="2" presStyleCnt="7" custScaleX="114460">
        <dgm:presLayoutVars>
          <dgm:bulletEnabled val="1"/>
        </dgm:presLayoutVars>
      </dgm:prSet>
      <dgm:spPr/>
    </dgm:pt>
    <dgm:pt modelId="{BC67F3A3-ACAE-41BD-9D55-7F26F10FA12B}" type="pres">
      <dgm:prSet presAssocID="{A49B8AA9-DB99-4860-9BA7-3E94921B3C90}" presName="aSpace" presStyleCnt="0"/>
      <dgm:spPr/>
    </dgm:pt>
    <dgm:pt modelId="{0994B422-C423-40A2-B672-3A88C1151CA5}" type="pres">
      <dgm:prSet presAssocID="{44306295-5716-484F-85F4-3D8378BC5783}" presName="compNode" presStyleCnt="0"/>
      <dgm:spPr/>
    </dgm:pt>
    <dgm:pt modelId="{4E396C52-4B2F-4BDB-85F0-39E9DF1CBB8F}" type="pres">
      <dgm:prSet presAssocID="{44306295-5716-484F-85F4-3D8378BC5783}" presName="aNode" presStyleLbl="bgShp" presStyleIdx="1" presStyleCnt="3"/>
      <dgm:spPr/>
    </dgm:pt>
    <dgm:pt modelId="{2F39D260-8126-4964-A5E3-649CC1A78BC7}" type="pres">
      <dgm:prSet presAssocID="{44306295-5716-484F-85F4-3D8378BC5783}" presName="textNode" presStyleLbl="bgShp" presStyleIdx="1" presStyleCnt="3"/>
      <dgm:spPr/>
    </dgm:pt>
    <dgm:pt modelId="{1AC0F6B5-05E4-4D41-82D7-CDFABB955653}" type="pres">
      <dgm:prSet presAssocID="{44306295-5716-484F-85F4-3D8378BC5783}" presName="compChildNode" presStyleCnt="0"/>
      <dgm:spPr/>
    </dgm:pt>
    <dgm:pt modelId="{6752D38F-3AD0-4DCA-993B-4FECE0B40C43}" type="pres">
      <dgm:prSet presAssocID="{44306295-5716-484F-85F4-3D8378BC5783}" presName="theInnerList" presStyleCnt="0"/>
      <dgm:spPr/>
    </dgm:pt>
    <dgm:pt modelId="{FD4B152C-CBC7-4D6D-ADF7-A63510A34639}" type="pres">
      <dgm:prSet presAssocID="{67BC2479-4965-465A-9248-28431A36E9FF}" presName="childNode" presStyleLbl="node1" presStyleIdx="3" presStyleCnt="7" custScaleX="114460" custScaleY="176352" custLinFactNeighborX="344" custLinFactNeighborY="-54271">
        <dgm:presLayoutVars>
          <dgm:bulletEnabled val="1"/>
        </dgm:presLayoutVars>
      </dgm:prSet>
      <dgm:spPr/>
    </dgm:pt>
    <dgm:pt modelId="{7C589D11-571A-4DAF-BDC0-6A4845D64B21}" type="pres">
      <dgm:prSet presAssocID="{67BC2479-4965-465A-9248-28431A36E9FF}" presName="aSpace2" presStyleCnt="0"/>
      <dgm:spPr/>
    </dgm:pt>
    <dgm:pt modelId="{2165E8C7-8D6C-43A6-85B3-03CD157AB9C5}" type="pres">
      <dgm:prSet presAssocID="{656B7CC8-6A60-4279-A156-CF9C73981F18}" presName="childNode" presStyleLbl="node1" presStyleIdx="4" presStyleCnt="7" custScaleX="114460" custLinFactNeighborX="1" custLinFactNeighborY="-73861">
        <dgm:presLayoutVars>
          <dgm:bulletEnabled val="1"/>
        </dgm:presLayoutVars>
      </dgm:prSet>
      <dgm:spPr/>
    </dgm:pt>
    <dgm:pt modelId="{4E0BAFA8-ED9C-43EB-9CD5-19B465188397}" type="pres">
      <dgm:prSet presAssocID="{44306295-5716-484F-85F4-3D8378BC5783}" presName="aSpace" presStyleCnt="0"/>
      <dgm:spPr/>
    </dgm:pt>
    <dgm:pt modelId="{32AAAF71-F4E9-4FFD-A399-409229FB875F}" type="pres">
      <dgm:prSet presAssocID="{DC6121E6-584D-411F-B85C-2BD7A4D465AB}" presName="compNode" presStyleCnt="0"/>
      <dgm:spPr/>
    </dgm:pt>
    <dgm:pt modelId="{7EA70C68-8915-41EB-92FA-EE19C23EE930}" type="pres">
      <dgm:prSet presAssocID="{DC6121E6-584D-411F-B85C-2BD7A4D465AB}" presName="aNode" presStyleLbl="bgShp" presStyleIdx="2" presStyleCnt="3"/>
      <dgm:spPr/>
    </dgm:pt>
    <dgm:pt modelId="{0905DF2F-5053-461F-A4CC-12949A9B1F01}" type="pres">
      <dgm:prSet presAssocID="{DC6121E6-584D-411F-B85C-2BD7A4D465AB}" presName="textNode" presStyleLbl="bgShp" presStyleIdx="2" presStyleCnt="3"/>
      <dgm:spPr/>
    </dgm:pt>
    <dgm:pt modelId="{F8D117C7-07F9-4682-9E69-51BDE7FAE8D2}" type="pres">
      <dgm:prSet presAssocID="{DC6121E6-584D-411F-B85C-2BD7A4D465AB}" presName="compChildNode" presStyleCnt="0"/>
      <dgm:spPr/>
    </dgm:pt>
    <dgm:pt modelId="{09C24C48-BB1C-4D09-98B5-F252D6C02561}" type="pres">
      <dgm:prSet presAssocID="{DC6121E6-584D-411F-B85C-2BD7A4D465AB}" presName="theInnerList" presStyleCnt="0"/>
      <dgm:spPr/>
    </dgm:pt>
    <dgm:pt modelId="{42DFDBD3-2ED1-4E12-A734-AAE576C85998}" type="pres">
      <dgm:prSet presAssocID="{94064214-8127-4BE5-AB61-DC01276E0312}" presName="childNode" presStyleLbl="node1" presStyleIdx="5" presStyleCnt="7" custScaleX="114460" custScaleY="270956">
        <dgm:presLayoutVars>
          <dgm:bulletEnabled val="1"/>
        </dgm:presLayoutVars>
      </dgm:prSet>
      <dgm:spPr/>
    </dgm:pt>
    <dgm:pt modelId="{5A81DC2F-1BA7-450B-8D57-70BB37465183}" type="pres">
      <dgm:prSet presAssocID="{94064214-8127-4BE5-AB61-DC01276E0312}" presName="aSpace2" presStyleCnt="0"/>
      <dgm:spPr/>
    </dgm:pt>
    <dgm:pt modelId="{0202BE4B-A508-4F16-9F13-348C053CD19E}" type="pres">
      <dgm:prSet presAssocID="{3C9A963C-8448-4C6B-B003-4C79EBC9827C}" presName="childNode" presStyleLbl="node1" presStyleIdx="6" presStyleCnt="7" custScaleX="114460">
        <dgm:presLayoutVars>
          <dgm:bulletEnabled val="1"/>
        </dgm:presLayoutVars>
      </dgm:prSet>
      <dgm:spPr/>
    </dgm:pt>
  </dgm:ptLst>
  <dgm:cxnLst>
    <dgm:cxn modelId="{DA1DB905-122D-4DFC-8CA3-EAACB3F83ECB}" type="presOf" srcId="{DC6121E6-584D-411F-B85C-2BD7A4D465AB}" destId="{7EA70C68-8915-41EB-92FA-EE19C23EE930}" srcOrd="0" destOrd="0" presId="urn:microsoft.com/office/officeart/2005/8/layout/lProcess2"/>
    <dgm:cxn modelId="{B4ABB70D-EAF8-43F0-983F-A37FB2F463DC}" srcId="{116D2A6F-8656-4582-B81B-56AF088B693D}" destId="{44306295-5716-484F-85F4-3D8378BC5783}" srcOrd="1" destOrd="0" parTransId="{42AAB31D-0982-433B-8E6F-A6DC4F7C05C2}" sibTransId="{154DB8F6-A7E2-4B36-8FF8-9FB05FA46D94}"/>
    <dgm:cxn modelId="{F5560E10-E9A8-41D1-90F8-10BE746C3EAB}" type="presOf" srcId="{A49B8AA9-DB99-4860-9BA7-3E94921B3C90}" destId="{B357BBDE-2DF8-4A92-BCFA-2CC770EC9072}" srcOrd="0" destOrd="0" presId="urn:microsoft.com/office/officeart/2005/8/layout/lProcess2"/>
    <dgm:cxn modelId="{CBA5CF1E-9AE5-4E8D-A326-02ECC8BB7EEC}" type="presOf" srcId="{67BC2479-4965-465A-9248-28431A36E9FF}" destId="{FD4B152C-CBC7-4D6D-ADF7-A63510A34639}" srcOrd="0" destOrd="0" presId="urn:microsoft.com/office/officeart/2005/8/layout/lProcess2"/>
    <dgm:cxn modelId="{EE82B61F-68D7-432B-8D9F-7367EE182C94}" type="presOf" srcId="{DC6121E6-584D-411F-B85C-2BD7A4D465AB}" destId="{0905DF2F-5053-461F-A4CC-12949A9B1F01}" srcOrd="1" destOrd="0" presId="urn:microsoft.com/office/officeart/2005/8/layout/lProcess2"/>
    <dgm:cxn modelId="{4080BD3A-3D19-4D26-9C05-3E24F7AE95C4}" type="presOf" srcId="{98DE6D2C-A723-4E1D-AA17-5287C8FD2402}" destId="{EE095068-16F6-4DE2-B1B7-2B06B79FB883}" srcOrd="0" destOrd="0" presId="urn:microsoft.com/office/officeart/2005/8/layout/lProcess2"/>
    <dgm:cxn modelId="{4F79323C-B408-4DC7-9516-B1F256363228}" type="presOf" srcId="{44306295-5716-484F-85F4-3D8378BC5783}" destId="{2F39D260-8126-4964-A5E3-649CC1A78BC7}" srcOrd="1" destOrd="0" presId="urn:microsoft.com/office/officeart/2005/8/layout/lProcess2"/>
    <dgm:cxn modelId="{77ED1261-ED5C-431E-81D6-32703713F6A6}" type="presOf" srcId="{44306295-5716-484F-85F4-3D8378BC5783}" destId="{4E396C52-4B2F-4BDB-85F0-39E9DF1CBB8F}" srcOrd="0" destOrd="0" presId="urn:microsoft.com/office/officeart/2005/8/layout/lProcess2"/>
    <dgm:cxn modelId="{A9983561-2547-45A1-8D1F-FE66BB3ECF8C}" srcId="{116D2A6F-8656-4582-B81B-56AF088B693D}" destId="{DC6121E6-584D-411F-B85C-2BD7A4D465AB}" srcOrd="2" destOrd="0" parTransId="{7EFDE7DC-2B54-4C6B-AA44-B8FC9FDE5816}" sibTransId="{CC5CC510-94B4-484A-8D17-9A14963FAAF7}"/>
    <dgm:cxn modelId="{1CEF346B-A0A1-499F-BB45-E0B16BBBF6D0}" srcId="{116D2A6F-8656-4582-B81B-56AF088B693D}" destId="{A49B8AA9-DB99-4860-9BA7-3E94921B3C90}" srcOrd="0" destOrd="0" parTransId="{474BDC4F-D30B-4832-A2F5-8316A3E7E4F6}" sibTransId="{2FE73683-2EDB-45D6-B848-06AA8EE1EE54}"/>
    <dgm:cxn modelId="{A3AF154D-CB98-4D99-B6B0-C1F107D62E97}" type="presOf" srcId="{656B7CC8-6A60-4279-A156-CF9C73981F18}" destId="{2165E8C7-8D6C-43A6-85B3-03CD157AB9C5}" srcOrd="0" destOrd="0" presId="urn:microsoft.com/office/officeart/2005/8/layout/lProcess2"/>
    <dgm:cxn modelId="{982EE86F-9A32-47DC-A006-BF73E90B40CA}" srcId="{DC6121E6-584D-411F-B85C-2BD7A4D465AB}" destId="{3C9A963C-8448-4C6B-B003-4C79EBC9827C}" srcOrd="1" destOrd="0" parTransId="{4867869A-1DA2-4A42-AB35-E6C421CC41B5}" sibTransId="{BE3767A5-5E19-4332-B5A1-5E2D75D2F551}"/>
    <dgm:cxn modelId="{FF081655-DC3C-4BCE-86BA-E5ED8346B242}" srcId="{A49B8AA9-DB99-4860-9BA7-3E94921B3C90}" destId="{DCFB2282-F0BB-403A-B7DD-BE1CA1506BEC}" srcOrd="0" destOrd="0" parTransId="{079A4A7F-14C7-4662-B08D-784084DA5448}" sibTransId="{8C7FA20A-BD54-4E6D-82BB-D3D4D1989BDF}"/>
    <dgm:cxn modelId="{BC2E9186-AC6E-4819-8A9C-31F88E511298}" srcId="{44306295-5716-484F-85F4-3D8378BC5783}" destId="{67BC2479-4965-465A-9248-28431A36E9FF}" srcOrd="0" destOrd="0" parTransId="{9407EA66-6E64-4542-BBDC-5BF57DCD4DFD}" sibTransId="{CFC469E6-1E30-4147-B184-4F3C1D1886E5}"/>
    <dgm:cxn modelId="{2D45148F-FAB9-4886-9E33-E43F3BE33959}" type="presOf" srcId="{94064214-8127-4BE5-AB61-DC01276E0312}" destId="{42DFDBD3-2ED1-4E12-A734-AAE576C85998}" srcOrd="0" destOrd="0" presId="urn:microsoft.com/office/officeart/2005/8/layout/lProcess2"/>
    <dgm:cxn modelId="{F86E93A2-0320-4A7D-94F4-63851ACBF422}" srcId="{DC6121E6-584D-411F-B85C-2BD7A4D465AB}" destId="{94064214-8127-4BE5-AB61-DC01276E0312}" srcOrd="0" destOrd="0" parTransId="{2FAD5059-5D25-463F-BC4A-25D8A75F7BD9}" sibTransId="{98B7AD16-5BC2-4165-B574-46B9ED3A92C0}"/>
    <dgm:cxn modelId="{9CA88FB1-479A-47E9-88EC-15278F612F3A}" type="presOf" srcId="{3C9A963C-8448-4C6B-B003-4C79EBC9827C}" destId="{0202BE4B-A508-4F16-9F13-348C053CD19E}" srcOrd="0" destOrd="0" presId="urn:microsoft.com/office/officeart/2005/8/layout/lProcess2"/>
    <dgm:cxn modelId="{2D2542B7-472F-47FA-908E-FA47EF11EB24}" type="presOf" srcId="{116D2A6F-8656-4582-B81B-56AF088B693D}" destId="{B0A566E2-E537-44CE-8618-DC214B4DE5B3}" srcOrd="0" destOrd="0" presId="urn:microsoft.com/office/officeart/2005/8/layout/lProcess2"/>
    <dgm:cxn modelId="{542123BE-AD96-43B3-8B10-01AD8C9F44D0}" srcId="{44306295-5716-484F-85F4-3D8378BC5783}" destId="{656B7CC8-6A60-4279-A156-CF9C73981F18}" srcOrd="1" destOrd="0" parTransId="{827965EF-0A31-4E7C-853D-BD81A96B823F}" sibTransId="{5C137AB4-F040-49F9-90E9-DB06C4E281C1}"/>
    <dgm:cxn modelId="{84E64EC8-A5B1-46FB-AF8C-207BA468EB44}" srcId="{A49B8AA9-DB99-4860-9BA7-3E94921B3C90}" destId="{98DE6D2C-A723-4E1D-AA17-5287C8FD2402}" srcOrd="1" destOrd="0" parTransId="{87D5944D-E63C-4A0B-8A5A-834C33B48900}" sibTransId="{0C3A65DD-2B2C-48E8-8E47-A38BAFA5E93E}"/>
    <dgm:cxn modelId="{B65E96C8-BD90-4602-9A37-415C6D087074}" type="presOf" srcId="{DCFB2282-F0BB-403A-B7DD-BE1CA1506BEC}" destId="{2130D481-AB6D-4B0B-A8B7-4994113516AE}" srcOrd="0" destOrd="0" presId="urn:microsoft.com/office/officeart/2005/8/layout/lProcess2"/>
    <dgm:cxn modelId="{216E34CC-E86C-4093-BC1C-EA85318246F8}" srcId="{A49B8AA9-DB99-4860-9BA7-3E94921B3C90}" destId="{1A36DFEA-8C6D-49D7-AB76-E0494E686966}" srcOrd="2" destOrd="0" parTransId="{22A82A44-70B9-42C8-B7FA-F06B8E1B962F}" sibTransId="{C9A5CC90-933C-4351-B1FC-090E8F02B93E}"/>
    <dgm:cxn modelId="{0A5A19D2-CD2E-40A1-983F-887F27353647}" type="presOf" srcId="{1A36DFEA-8C6D-49D7-AB76-E0494E686966}" destId="{3A4285AA-6C09-4845-9F96-6B03D359A11F}" srcOrd="0" destOrd="0" presId="urn:microsoft.com/office/officeart/2005/8/layout/lProcess2"/>
    <dgm:cxn modelId="{CB253EEE-D1CA-4430-A225-ACA387DC23AE}" type="presOf" srcId="{A49B8AA9-DB99-4860-9BA7-3E94921B3C90}" destId="{7021B7B7-30AD-4BF4-B9FB-3ED847DEDA58}" srcOrd="1" destOrd="0" presId="urn:microsoft.com/office/officeart/2005/8/layout/lProcess2"/>
    <dgm:cxn modelId="{B7E9BA3E-6B47-4487-8A68-35A8BE27A600}" type="presParOf" srcId="{B0A566E2-E537-44CE-8618-DC214B4DE5B3}" destId="{691D64C4-AA8C-4A49-82FF-C4E81E6B0E4C}" srcOrd="0" destOrd="0" presId="urn:microsoft.com/office/officeart/2005/8/layout/lProcess2"/>
    <dgm:cxn modelId="{5C8206D8-2B99-4A7F-94D3-0722C7E5AE65}" type="presParOf" srcId="{691D64C4-AA8C-4A49-82FF-C4E81E6B0E4C}" destId="{B357BBDE-2DF8-4A92-BCFA-2CC770EC9072}" srcOrd="0" destOrd="0" presId="urn:microsoft.com/office/officeart/2005/8/layout/lProcess2"/>
    <dgm:cxn modelId="{336C5835-6E3E-4A10-949E-82C74DB08F13}" type="presParOf" srcId="{691D64C4-AA8C-4A49-82FF-C4E81E6B0E4C}" destId="{7021B7B7-30AD-4BF4-B9FB-3ED847DEDA58}" srcOrd="1" destOrd="0" presId="urn:microsoft.com/office/officeart/2005/8/layout/lProcess2"/>
    <dgm:cxn modelId="{503D2E1E-7199-4898-8F7F-42B64D29889E}" type="presParOf" srcId="{691D64C4-AA8C-4A49-82FF-C4E81E6B0E4C}" destId="{2BFD1329-62BB-4B84-A96F-6B21ECF70E86}" srcOrd="2" destOrd="0" presId="urn:microsoft.com/office/officeart/2005/8/layout/lProcess2"/>
    <dgm:cxn modelId="{D3948616-0447-4E49-BE75-A84E299C03B9}" type="presParOf" srcId="{2BFD1329-62BB-4B84-A96F-6B21ECF70E86}" destId="{618E098F-C7C4-4B88-92DE-B82CB9F77723}" srcOrd="0" destOrd="0" presId="urn:microsoft.com/office/officeart/2005/8/layout/lProcess2"/>
    <dgm:cxn modelId="{F887C8FD-D074-44CE-9906-E83FC480DE65}" type="presParOf" srcId="{618E098F-C7C4-4B88-92DE-B82CB9F77723}" destId="{2130D481-AB6D-4B0B-A8B7-4994113516AE}" srcOrd="0" destOrd="0" presId="urn:microsoft.com/office/officeart/2005/8/layout/lProcess2"/>
    <dgm:cxn modelId="{D892826F-C2E3-4207-82B8-2B7A4F443BB6}" type="presParOf" srcId="{618E098F-C7C4-4B88-92DE-B82CB9F77723}" destId="{1B30A230-CE0A-42B8-827E-E9DD1CC09ABD}" srcOrd="1" destOrd="0" presId="urn:microsoft.com/office/officeart/2005/8/layout/lProcess2"/>
    <dgm:cxn modelId="{2073C32E-118F-4539-922A-21DD46020DF0}" type="presParOf" srcId="{618E098F-C7C4-4B88-92DE-B82CB9F77723}" destId="{EE095068-16F6-4DE2-B1B7-2B06B79FB883}" srcOrd="2" destOrd="0" presId="urn:microsoft.com/office/officeart/2005/8/layout/lProcess2"/>
    <dgm:cxn modelId="{0BD0E7E6-3CDA-412A-ABAB-4CB83A683874}" type="presParOf" srcId="{618E098F-C7C4-4B88-92DE-B82CB9F77723}" destId="{4B6B149D-7DEC-4C23-8900-CEE96C616041}" srcOrd="3" destOrd="0" presId="urn:microsoft.com/office/officeart/2005/8/layout/lProcess2"/>
    <dgm:cxn modelId="{C15B8333-6385-438B-88BD-FE994301DB40}" type="presParOf" srcId="{618E098F-C7C4-4B88-92DE-B82CB9F77723}" destId="{3A4285AA-6C09-4845-9F96-6B03D359A11F}" srcOrd="4" destOrd="0" presId="urn:microsoft.com/office/officeart/2005/8/layout/lProcess2"/>
    <dgm:cxn modelId="{4BE64806-9A13-4ED4-97C3-B6DFA4A01FC2}" type="presParOf" srcId="{B0A566E2-E537-44CE-8618-DC214B4DE5B3}" destId="{BC67F3A3-ACAE-41BD-9D55-7F26F10FA12B}" srcOrd="1" destOrd="0" presId="urn:microsoft.com/office/officeart/2005/8/layout/lProcess2"/>
    <dgm:cxn modelId="{794C9F38-9D98-401B-8EAB-836223D39BF4}" type="presParOf" srcId="{B0A566E2-E537-44CE-8618-DC214B4DE5B3}" destId="{0994B422-C423-40A2-B672-3A88C1151CA5}" srcOrd="2" destOrd="0" presId="urn:microsoft.com/office/officeart/2005/8/layout/lProcess2"/>
    <dgm:cxn modelId="{BF82A8A9-5186-4ABF-B1DD-8382EB72198B}" type="presParOf" srcId="{0994B422-C423-40A2-B672-3A88C1151CA5}" destId="{4E396C52-4B2F-4BDB-85F0-39E9DF1CBB8F}" srcOrd="0" destOrd="0" presId="urn:microsoft.com/office/officeart/2005/8/layout/lProcess2"/>
    <dgm:cxn modelId="{4BB47D15-332E-4EBA-89F3-3ED2B52AB109}" type="presParOf" srcId="{0994B422-C423-40A2-B672-3A88C1151CA5}" destId="{2F39D260-8126-4964-A5E3-649CC1A78BC7}" srcOrd="1" destOrd="0" presId="urn:microsoft.com/office/officeart/2005/8/layout/lProcess2"/>
    <dgm:cxn modelId="{9795E97D-729D-4269-BAFC-600D1DCAAF5D}" type="presParOf" srcId="{0994B422-C423-40A2-B672-3A88C1151CA5}" destId="{1AC0F6B5-05E4-4D41-82D7-CDFABB955653}" srcOrd="2" destOrd="0" presId="urn:microsoft.com/office/officeart/2005/8/layout/lProcess2"/>
    <dgm:cxn modelId="{FF6AFAFD-EAC4-4B33-B6BF-740E75F33B06}" type="presParOf" srcId="{1AC0F6B5-05E4-4D41-82D7-CDFABB955653}" destId="{6752D38F-3AD0-4DCA-993B-4FECE0B40C43}" srcOrd="0" destOrd="0" presId="urn:microsoft.com/office/officeart/2005/8/layout/lProcess2"/>
    <dgm:cxn modelId="{854BB546-3669-4576-BA35-739EB2D4FE3E}" type="presParOf" srcId="{6752D38F-3AD0-4DCA-993B-4FECE0B40C43}" destId="{FD4B152C-CBC7-4D6D-ADF7-A63510A34639}" srcOrd="0" destOrd="0" presId="urn:microsoft.com/office/officeart/2005/8/layout/lProcess2"/>
    <dgm:cxn modelId="{D8661EC5-68CE-4D18-B4EA-1EA3D7B3CC2F}" type="presParOf" srcId="{6752D38F-3AD0-4DCA-993B-4FECE0B40C43}" destId="{7C589D11-571A-4DAF-BDC0-6A4845D64B21}" srcOrd="1" destOrd="0" presId="urn:microsoft.com/office/officeart/2005/8/layout/lProcess2"/>
    <dgm:cxn modelId="{DF986FBC-EE76-494B-BA13-718CE16EF99B}" type="presParOf" srcId="{6752D38F-3AD0-4DCA-993B-4FECE0B40C43}" destId="{2165E8C7-8D6C-43A6-85B3-03CD157AB9C5}" srcOrd="2" destOrd="0" presId="urn:microsoft.com/office/officeart/2005/8/layout/lProcess2"/>
    <dgm:cxn modelId="{2B3DF43F-323E-4979-AE27-DB8E0D3D9158}" type="presParOf" srcId="{B0A566E2-E537-44CE-8618-DC214B4DE5B3}" destId="{4E0BAFA8-ED9C-43EB-9CD5-19B465188397}" srcOrd="3" destOrd="0" presId="urn:microsoft.com/office/officeart/2005/8/layout/lProcess2"/>
    <dgm:cxn modelId="{31984C92-B8D2-4C1C-9BF7-A4D4F1E67E88}" type="presParOf" srcId="{B0A566E2-E537-44CE-8618-DC214B4DE5B3}" destId="{32AAAF71-F4E9-4FFD-A399-409229FB875F}" srcOrd="4" destOrd="0" presId="urn:microsoft.com/office/officeart/2005/8/layout/lProcess2"/>
    <dgm:cxn modelId="{00DCE1B4-7D03-4C5D-81DE-273F27D61006}" type="presParOf" srcId="{32AAAF71-F4E9-4FFD-A399-409229FB875F}" destId="{7EA70C68-8915-41EB-92FA-EE19C23EE930}" srcOrd="0" destOrd="0" presId="urn:microsoft.com/office/officeart/2005/8/layout/lProcess2"/>
    <dgm:cxn modelId="{7D18D511-6AFE-44DF-93AE-3D38073F8C08}" type="presParOf" srcId="{32AAAF71-F4E9-4FFD-A399-409229FB875F}" destId="{0905DF2F-5053-461F-A4CC-12949A9B1F01}" srcOrd="1" destOrd="0" presId="urn:microsoft.com/office/officeart/2005/8/layout/lProcess2"/>
    <dgm:cxn modelId="{968A112E-9822-440A-B196-EBA069934FDB}" type="presParOf" srcId="{32AAAF71-F4E9-4FFD-A399-409229FB875F}" destId="{F8D117C7-07F9-4682-9E69-51BDE7FAE8D2}" srcOrd="2" destOrd="0" presId="urn:microsoft.com/office/officeart/2005/8/layout/lProcess2"/>
    <dgm:cxn modelId="{D2FE0BB1-1081-4E63-900F-0B378BF4B612}" type="presParOf" srcId="{F8D117C7-07F9-4682-9E69-51BDE7FAE8D2}" destId="{09C24C48-BB1C-4D09-98B5-F252D6C02561}" srcOrd="0" destOrd="0" presId="urn:microsoft.com/office/officeart/2005/8/layout/lProcess2"/>
    <dgm:cxn modelId="{3D88868A-7DBF-44BB-BB96-7530091800E8}" type="presParOf" srcId="{09C24C48-BB1C-4D09-98B5-F252D6C02561}" destId="{42DFDBD3-2ED1-4E12-A734-AAE576C85998}" srcOrd="0" destOrd="0" presId="urn:microsoft.com/office/officeart/2005/8/layout/lProcess2"/>
    <dgm:cxn modelId="{CBC13463-A2BE-43F4-8310-F53CCD51D618}" type="presParOf" srcId="{09C24C48-BB1C-4D09-98B5-F252D6C02561}" destId="{5A81DC2F-1BA7-450B-8D57-70BB37465183}" srcOrd="1" destOrd="0" presId="urn:microsoft.com/office/officeart/2005/8/layout/lProcess2"/>
    <dgm:cxn modelId="{D8A497C1-8645-4CA5-8638-FE2CBFE80A0A}" type="presParOf" srcId="{09C24C48-BB1C-4D09-98B5-F252D6C02561}" destId="{0202BE4B-A508-4F16-9F13-348C053CD19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7BBDE-2DF8-4A92-BCFA-2CC770EC9072}">
      <dsp:nvSpPr>
        <dsp:cNvPr id="0" name=""/>
        <dsp:cNvSpPr/>
      </dsp:nvSpPr>
      <dsp:spPr>
        <a:xfrm>
          <a:off x="1436" y="0"/>
          <a:ext cx="3734933" cy="45811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(K)ITK rengia įmonės ir įmonių grupės, kurios tenkina </a:t>
          </a:r>
          <a:r>
            <a:rPr lang="lt-LT" sz="24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abu kriterijus</a:t>
          </a:r>
          <a:r>
            <a:rPr lang="lt-LT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lt-LT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6" y="0"/>
        <a:ext cx="3734933" cy="1374337"/>
      </dsp:txXfrm>
    </dsp:sp>
    <dsp:sp modelId="{2130D481-AB6D-4B0B-A8B7-4994113516AE}">
      <dsp:nvSpPr>
        <dsp:cNvPr id="0" name=""/>
        <dsp:cNvSpPr/>
      </dsp:nvSpPr>
      <dsp:spPr>
        <a:xfrm>
          <a:off x="158901" y="1374728"/>
          <a:ext cx="3420003" cy="900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&gt;1000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vidutinis metinis darbuotojų skaičius</a:t>
          </a:r>
        </a:p>
      </dsp:txBody>
      <dsp:txXfrm>
        <a:off x="185261" y="1401088"/>
        <a:ext cx="3367283" cy="847287"/>
      </dsp:txXfrm>
    </dsp:sp>
    <dsp:sp modelId="{EE095068-16F6-4DE2-B1B7-2B06B79FB883}">
      <dsp:nvSpPr>
        <dsp:cNvPr id="0" name=""/>
        <dsp:cNvSpPr/>
      </dsp:nvSpPr>
      <dsp:spPr>
        <a:xfrm>
          <a:off x="158901" y="2413199"/>
          <a:ext cx="3420003" cy="900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&gt;450 mln. EUR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metinė apyvarta</a:t>
          </a:r>
          <a:endParaRPr lang="lt-LT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261" y="2439559"/>
        <a:ext cx="3367283" cy="847287"/>
      </dsp:txXfrm>
    </dsp:sp>
    <dsp:sp modelId="{3A4285AA-6C09-4845-9F96-6B03D359A11F}">
      <dsp:nvSpPr>
        <dsp:cNvPr id="0" name=""/>
        <dsp:cNvSpPr/>
      </dsp:nvSpPr>
      <dsp:spPr>
        <a:xfrm>
          <a:off x="158901" y="3451669"/>
          <a:ext cx="3420003" cy="90000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Taikoma: AB, UAB, draudimo įmonėms, kredito įstaigoms nepriklausomai nuo teisinės formos, TŪB, KŪB</a:t>
          </a:r>
        </a:p>
      </dsp:txBody>
      <dsp:txXfrm>
        <a:off x="185261" y="3478029"/>
        <a:ext cx="3367283" cy="847287"/>
      </dsp:txXfrm>
    </dsp:sp>
    <dsp:sp modelId="{4E396C52-4B2F-4BDB-85F0-39E9DF1CBB8F}">
      <dsp:nvSpPr>
        <dsp:cNvPr id="0" name=""/>
        <dsp:cNvSpPr/>
      </dsp:nvSpPr>
      <dsp:spPr>
        <a:xfrm>
          <a:off x="4016489" y="0"/>
          <a:ext cx="3734933" cy="45811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lt-LT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patronuojamoji įmonė ar filialas:</a:t>
          </a:r>
          <a:endParaRPr lang="lt-LT" sz="2400" kern="1200" dirty="0"/>
        </a:p>
      </dsp:txBody>
      <dsp:txXfrm>
        <a:off x="4016489" y="0"/>
        <a:ext cx="3734933" cy="1374337"/>
      </dsp:txXfrm>
    </dsp:sp>
    <dsp:sp modelId="{FD4B152C-CBC7-4D6D-ADF7-A63510A34639}">
      <dsp:nvSpPr>
        <dsp:cNvPr id="0" name=""/>
        <dsp:cNvSpPr/>
      </dsp:nvSpPr>
      <dsp:spPr>
        <a:xfrm>
          <a:off x="4184233" y="1289122"/>
          <a:ext cx="3420003" cy="1800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t-LT" sz="1800" kern="12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kurių metinė apyvarta &gt; </a:t>
          </a:r>
          <a:r>
            <a:rPr lang="lt-LT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</a:t>
          </a:r>
          <a:r>
            <a:rPr lang="lt-LT" sz="1800" b="1" kern="12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mln. </a:t>
          </a:r>
          <a:r>
            <a:rPr lang="lt-LT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EUR</a:t>
          </a:r>
          <a:r>
            <a:rPr lang="lt-LT" sz="1800" kern="12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t-LT" sz="1800" kern="12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kurių patronuojančioji įmonė yra n</a:t>
          </a:r>
          <a:r>
            <a:rPr lang="lt-LT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ES įmonė, ES generuojanti </a:t>
          </a:r>
          <a:r>
            <a:rPr lang="lt-LT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&gt;450 mln. EUR </a:t>
          </a:r>
          <a:r>
            <a:rPr lang="lt-LT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apyvartą</a:t>
          </a:r>
          <a:endParaRPr lang="lt-LT" sz="1800" kern="1200" dirty="0">
            <a:solidFill>
              <a:schemeClr val="bg1"/>
            </a:solidFill>
          </a:endParaRPr>
        </a:p>
      </dsp:txBody>
      <dsp:txXfrm>
        <a:off x="4236953" y="1341842"/>
        <a:ext cx="3314563" cy="1694562"/>
      </dsp:txXfrm>
    </dsp:sp>
    <dsp:sp modelId="{2165E8C7-8D6C-43A6-85B3-03CD157AB9C5}">
      <dsp:nvSpPr>
        <dsp:cNvPr id="0" name=""/>
        <dsp:cNvSpPr/>
      </dsp:nvSpPr>
      <dsp:spPr>
        <a:xfrm>
          <a:off x="4173984" y="3215392"/>
          <a:ext cx="3420003" cy="1020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t-LT" sz="1800" b="1" kern="12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privalo</a:t>
          </a:r>
          <a:r>
            <a:rPr lang="lt-LT" sz="1800" kern="12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užtikrinti patronuojančiosios ne ES įmonės (K)TA viešą prieinamumą.</a:t>
          </a:r>
          <a:endParaRPr lang="lt-LT" sz="1800" kern="1200" dirty="0">
            <a:solidFill>
              <a:schemeClr val="bg1"/>
            </a:solidFill>
          </a:endParaRPr>
        </a:p>
      </dsp:txBody>
      <dsp:txXfrm>
        <a:off x="4203879" y="3245287"/>
        <a:ext cx="3360213" cy="960897"/>
      </dsp:txXfrm>
    </dsp:sp>
    <dsp:sp modelId="{7EA70C68-8915-41EB-92FA-EE19C23EE930}">
      <dsp:nvSpPr>
        <dsp:cNvPr id="0" name=""/>
        <dsp:cNvSpPr/>
      </dsp:nvSpPr>
      <dsp:spPr>
        <a:xfrm>
          <a:off x="8031543" y="0"/>
          <a:ext cx="3734933" cy="45811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Pareiga (K)VA pateikti (K)ITK pradedama taikyti </a:t>
          </a:r>
          <a:r>
            <a:rPr lang="lt-LT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už finansinius metus</a:t>
          </a:r>
          <a:r>
            <a:rPr lang="lt-LT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kurių:</a:t>
          </a:r>
          <a:endParaRPr lang="lt-LT" sz="2400" kern="1200" dirty="0">
            <a:solidFill>
              <a:schemeClr val="tx1"/>
            </a:solidFill>
          </a:endParaRPr>
        </a:p>
      </dsp:txBody>
      <dsp:txXfrm>
        <a:off x="8031543" y="0"/>
        <a:ext cx="3734933" cy="1374337"/>
      </dsp:txXfrm>
    </dsp:sp>
    <dsp:sp modelId="{42DFDBD3-2ED1-4E12-A734-AAE576C85998}">
      <dsp:nvSpPr>
        <dsp:cNvPr id="0" name=""/>
        <dsp:cNvSpPr/>
      </dsp:nvSpPr>
      <dsp:spPr>
        <a:xfrm>
          <a:off x="8189007" y="1374624"/>
          <a:ext cx="3420003" cy="208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t-LT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paskutinę ataskaitinio laikotarpio dieną: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t-LT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metinė apyvarta </a:t>
          </a:r>
          <a:r>
            <a:rPr lang="lt-LT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&gt;450 mln. EUR </a:t>
          </a:r>
          <a:r>
            <a:rPr lang="lt-LT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t-LT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vidutinis metinis darbuotojų skaičius </a:t>
          </a:r>
          <a:r>
            <a:rPr lang="lt-LT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&gt;1000,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t-LT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 atitinkamai viršijo prieš tai einančių finansinių metų paskutinę ataskaitinio laikotarpio dieną.</a:t>
          </a:r>
          <a:endParaRPr lang="lt-LT" sz="1600" kern="1200" dirty="0">
            <a:solidFill>
              <a:schemeClr val="bg1"/>
            </a:solidFill>
          </a:endParaRPr>
        </a:p>
      </dsp:txBody>
      <dsp:txXfrm>
        <a:off x="8250162" y="1435779"/>
        <a:ext cx="3297693" cy="1965688"/>
      </dsp:txXfrm>
    </dsp:sp>
    <dsp:sp modelId="{0202BE4B-A508-4F16-9F13-348C053CD19E}">
      <dsp:nvSpPr>
        <dsp:cNvPr id="0" name=""/>
        <dsp:cNvSpPr/>
      </dsp:nvSpPr>
      <dsp:spPr>
        <a:xfrm>
          <a:off x="8189007" y="3581177"/>
          <a:ext cx="3420003" cy="77060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t-LT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Jeigu 202</a:t>
          </a: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 m. ir 2028 m. viršijo nustatytus dydžius,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t-L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ITK teikiama 2028 m. VA</a:t>
          </a:r>
          <a:endParaRPr lang="lt-LT" sz="1600" b="1" kern="1200" dirty="0"/>
        </a:p>
      </dsp:txBody>
      <dsp:txXfrm>
        <a:off x="8211577" y="3603747"/>
        <a:ext cx="3374863" cy="725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40E7-5104-4007-A17D-87F6E82EEB5D}" type="datetimeFigureOut">
              <a:rPr lang="lt-LT" smtClean="0">
                <a:latin typeface="Trebuchet MS" panose="020B0603020202020204" pitchFamily="34" charset="0"/>
              </a:rPr>
              <a:t>2026-05-18</a:t>
            </a:fld>
            <a:endParaRPr lang="lt-LT" dirty="0">
              <a:latin typeface="Trebuchet MS" panose="020B0603020202020204" pitchFamily="34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A7C7C-BED6-4A13-9DE7-5EEE60E784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107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1564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A7B1F300-2B0C-726C-C00B-BBE94807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E8E210AC-9DED-87C7-FAB9-D725AE446D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074D22A6-583E-2D8B-6D6F-61900F6B2A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0171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145ED989-31C4-3EB6-1D95-13E224062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A18AE509-FB56-FBAB-A8B7-8A41BB5F5F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712B2251-BFF6-6ECD-96B4-14E8B56624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43016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7143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B293B86D-2B61-331A-CF77-AFA17B30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A20CEC00-C173-D9FB-47E7-42D3B09F3F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8D826D33-370D-B21F-F93B-53E8046B35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191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7F7160A1-E1AF-AFBC-8057-1C2999139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F23BB3D7-5046-8F60-0931-6161590654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8AB9394A-C4B2-4417-D396-204049D9D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9367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BB863E96-7D5E-EA71-89A0-A371CD174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5B24DC4A-152C-5177-88DB-20EBEC0E46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37EC1D45-9720-690F-00D4-EA5170D617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123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8B98B384-5FF1-60B1-6A1D-F5A38A7FE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0EB6C051-C324-2D26-0306-812EAF26F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t-LT" dirty="0"/>
              <a:t>Saugoma įmonė </a:t>
            </a:r>
            <a:r>
              <a:rPr lang="lt-LT" dirty="0" err="1"/>
              <a:t>savideklaruojasi</a:t>
            </a:r>
            <a:endParaRPr lang="lt-LT" dirty="0"/>
          </a:p>
          <a:p>
            <a:pPr lvl="0">
              <a:spcBef>
                <a:spcPts val="0"/>
              </a:spcBef>
              <a:buNone/>
            </a:pPr>
            <a:r>
              <a:rPr lang="lt-LT" dirty="0"/>
              <a:t>Saugoma įmonė turi teisę atsisakyti pateikti daugiau </a:t>
            </a:r>
            <a:r>
              <a:rPr lang="lt-LT" dirty="0" err="1"/>
              <a:t>info</a:t>
            </a:r>
            <a:r>
              <a:rPr lang="lt-LT" dirty="0"/>
              <a:t>, nei nustatyta savanoriškuose standartuose</a:t>
            </a:r>
          </a:p>
          <a:p>
            <a:pPr lvl="0">
              <a:spcBef>
                <a:spcPts val="0"/>
              </a:spcBef>
              <a:buNone/>
            </a:pPr>
            <a:r>
              <a:rPr lang="lt-LT" dirty="0"/>
              <a:t>Raportuojanti įmonė, sudarydama sutartį su SĮ negali reikalauti daugiau </a:t>
            </a:r>
            <a:r>
              <a:rPr lang="lt-LT" dirty="0" err="1"/>
              <a:t>info</a:t>
            </a:r>
            <a:r>
              <a:rPr lang="lt-LT" dirty="0"/>
              <a:t> nei nustatyta standartuose. Tais atvejai, kai prašo pateikti daugiau, turi informuoti apie tai ir apie saugomos įmonės teisę atsisakyti pateikti tokią </a:t>
            </a:r>
            <a:r>
              <a:rPr lang="lt-LT" dirty="0" err="1"/>
              <a:t>info</a:t>
            </a:r>
            <a:endParaRPr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709BE5DF-70E3-B52C-C483-D3EAB37C01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79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85400E50-E0A0-CB9B-0C0E-2C6DE9C99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64A6B9C0-4A76-11EF-7791-72FDE08D56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CFBE8723-68AF-F6C2-4365-63EE60C91D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827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E8A94DA0-5ED9-4453-2D4B-3331113F3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8D12F49F-3125-D74F-9ABD-3DC64F34E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6AD555C9-5800-1620-0ACD-F5852A4210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87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01C10B81-C5C6-BAAB-E546-AAD2EA65B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170DCA90-A9D1-CA6D-C75A-DF133C4787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D457B6F0-6833-7D6D-25DD-5DDDBE2283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2008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1F797609-50A1-D48C-DA5E-B32BC2811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>
            <a:extLst>
              <a:ext uri="{FF2B5EF4-FFF2-40B4-BE49-F238E27FC236}">
                <a16:creationId xmlns:a16="http://schemas.microsoft.com/office/drawing/2014/main" id="{81DE97E8-4946-103A-8010-075C453C8D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BB4C198F-25FF-B15B-D20A-1DE281EC55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812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vadinimo skaidrė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"/>
          <p:cNvSpPr txBox="1">
            <a:spLocks noGrp="1"/>
          </p:cNvSpPr>
          <p:nvPr>
            <p:ph type="dt" idx="2"/>
          </p:nvPr>
        </p:nvSpPr>
        <p:spPr>
          <a:xfrm>
            <a:off x="615175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8822474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12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1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Shape 6"/>
          <p:cNvSpPr txBox="1">
            <a:spLocks noGrp="1"/>
          </p:cNvSpPr>
          <p:nvPr>
            <p:ph type="title"/>
          </p:nvPr>
        </p:nvSpPr>
        <p:spPr>
          <a:xfrm>
            <a:off x="613317" y="342823"/>
            <a:ext cx="10917043" cy="903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lt-LT"/>
              <a:t>Spustelėję redaguokite stilių</a:t>
            </a:r>
            <a:endParaRPr dirty="0"/>
          </a:p>
        </p:txBody>
      </p:sp>
      <p:sp>
        <p:nvSpPr>
          <p:cNvPr id="18" name="Shape 7"/>
          <p:cNvSpPr txBox="1">
            <a:spLocks noGrp="1"/>
          </p:cNvSpPr>
          <p:nvPr>
            <p:ph idx="1"/>
          </p:nvPr>
        </p:nvSpPr>
        <p:spPr>
          <a:xfrm>
            <a:off x="613317" y="2386362"/>
            <a:ext cx="10917043" cy="36241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Shape 23"/>
          <p:cNvSpPr txBox="1">
            <a:spLocks noGrp="1"/>
          </p:cNvSpPr>
          <p:nvPr>
            <p:ph type="body" idx="10"/>
          </p:nvPr>
        </p:nvSpPr>
        <p:spPr>
          <a:xfrm>
            <a:off x="613316" y="1635512"/>
            <a:ext cx="10917045" cy="63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2800" b="1" i="0" u="none" strike="noStrike" cap="none" baseline="0">
                <a:solidFill>
                  <a:schemeClr val="bg1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615175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8822474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12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1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613317" y="342823"/>
            <a:ext cx="10917043" cy="903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lt-LT"/>
              <a:t>Spustelėję redaguokite stilių</a:t>
            </a:r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613317" y="1672683"/>
            <a:ext cx="10917043" cy="4337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76962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"/>
          <p:cNvSpPr txBox="1">
            <a:spLocks noGrp="1"/>
          </p:cNvSpPr>
          <p:nvPr>
            <p:ph type="title"/>
          </p:nvPr>
        </p:nvSpPr>
        <p:spPr>
          <a:xfrm>
            <a:off x="613317" y="342823"/>
            <a:ext cx="10917043" cy="903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lt-LT"/>
              <a:t>Spustelėję redaguokite stilių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80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>
          <a:xfrm flipV="1">
            <a:off x="0" y="-1"/>
            <a:ext cx="12192000" cy="1527717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"/>
          <p:cNvSpPr/>
          <p:nvPr userDrawn="1"/>
        </p:nvSpPr>
        <p:spPr>
          <a:xfrm flipV="1">
            <a:off x="0" y="6177776"/>
            <a:ext cx="12192000" cy="680224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3317" y="342823"/>
            <a:ext cx="10917043" cy="903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3317" y="1683834"/>
            <a:ext cx="10917043" cy="43266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0" name="Shape 8"/>
          <p:cNvSpPr txBox="1">
            <a:spLocks noGrp="1"/>
          </p:cNvSpPr>
          <p:nvPr>
            <p:ph type="dt" idx="2"/>
          </p:nvPr>
        </p:nvSpPr>
        <p:spPr>
          <a:xfrm>
            <a:off x="615175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8822474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12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1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63" r:id="rId2"/>
    <p:sldLayoutId id="214748366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4000" b="1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778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Tx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6" y="235416"/>
            <a:ext cx="12195418" cy="5401055"/>
          </a:xfrm>
          <a:prstGeom prst="rect">
            <a:avLst/>
          </a:prstGeom>
        </p:spPr>
      </p:pic>
      <p:sp>
        <p:nvSpPr>
          <p:cNvPr id="8" name="Rectangle 13"/>
          <p:cNvSpPr/>
          <p:nvPr/>
        </p:nvSpPr>
        <p:spPr>
          <a:xfrm>
            <a:off x="-3418" y="4886176"/>
            <a:ext cx="12198836" cy="66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-6836" y="4919382"/>
            <a:ext cx="12198836" cy="1916832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Shape 111"/>
          <p:cNvSpPr txBox="1">
            <a:spLocks/>
          </p:cNvSpPr>
          <p:nvPr/>
        </p:nvSpPr>
        <p:spPr>
          <a:xfrm>
            <a:off x="2484243" y="5133012"/>
            <a:ext cx="7216677" cy="1489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lt-LT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DIREKTYVOS 2026/470 PERKĖLIMAS Į NACIONALINĘ TEISĘ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t-LT" sz="20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t-LT" sz="20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05-15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A053B-5692-402B-7E64-E483F8A7B198}"/>
              </a:ext>
            </a:extLst>
          </p:cNvPr>
          <p:cNvSpPr txBox="1"/>
          <p:nvPr/>
        </p:nvSpPr>
        <p:spPr>
          <a:xfrm>
            <a:off x="984012" y="3143154"/>
            <a:ext cx="3281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Atskaitomybės, audito, turto vertinimo ir nemokumo politikos departamento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vyresnioji patarėja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PAULĖ SVOROBOVIČIENĖ</a:t>
            </a:r>
          </a:p>
        </p:txBody>
      </p:sp>
    </p:spTree>
    <p:extLst>
      <p:ext uri="{BB962C8B-B14F-4D97-AF65-F5344CB8AC3E}">
        <p14:creationId xmlns:p14="http://schemas.microsoft.com/office/powerpoint/2010/main" val="1029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5C27CA99-3B44-EA27-E405-7EB6D7535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C7BF501C-465E-2A55-810D-4C949E180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610F8F9C-75F8-7EF3-01BB-1CE108528980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1200" noProof="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10</a:t>
            </a:fld>
            <a:endParaRPr lang="en-US" sz="12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6DFCA7A0-0919-91C6-022E-A394C693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34" y="220265"/>
            <a:ext cx="10917043" cy="903635"/>
          </a:xfrm>
        </p:spPr>
        <p:txBody>
          <a:bodyPr/>
          <a:lstStyle/>
          <a:p>
            <a:r>
              <a:rPr lang="lt-LT" sz="36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Direktyvos 2026/470 perkėlimo į ĮĮGAĮ, VPĮ, FAAUPĮ ir ETAS patvirtinimo numatomas kalendorius</a:t>
            </a:r>
            <a:endParaRPr lang="en-US" sz="36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Tiesioji rodyklės jungtis 2">
            <a:extLst>
              <a:ext uri="{FF2B5EF4-FFF2-40B4-BE49-F238E27FC236}">
                <a16:creationId xmlns:a16="http://schemas.microsoft.com/office/drawing/2014/main" id="{34FFE067-FF18-F1CF-7831-48A11A9297E5}"/>
              </a:ext>
            </a:extLst>
          </p:cNvPr>
          <p:cNvCxnSpPr>
            <a:cxnSpLocks/>
          </p:cNvCxnSpPr>
          <p:nvPr/>
        </p:nvCxnSpPr>
        <p:spPr>
          <a:xfrm flipV="1">
            <a:off x="785255" y="3906340"/>
            <a:ext cx="11058945" cy="7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iesioji jungtis 6">
            <a:extLst>
              <a:ext uri="{FF2B5EF4-FFF2-40B4-BE49-F238E27FC236}">
                <a16:creationId xmlns:a16="http://schemas.microsoft.com/office/drawing/2014/main" id="{957F9410-CAB1-71B8-E583-25D911E8A35E}"/>
              </a:ext>
            </a:extLst>
          </p:cNvPr>
          <p:cNvCxnSpPr/>
          <p:nvPr/>
        </p:nvCxnSpPr>
        <p:spPr>
          <a:xfrm>
            <a:off x="1093304" y="41446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iesioji jungtis 10">
            <a:extLst>
              <a:ext uri="{FF2B5EF4-FFF2-40B4-BE49-F238E27FC236}">
                <a16:creationId xmlns:a16="http://schemas.microsoft.com/office/drawing/2014/main" id="{3B701960-D7A5-7C09-73C7-9AEE3E8E8491}"/>
              </a:ext>
            </a:extLst>
          </p:cNvPr>
          <p:cNvCxnSpPr>
            <a:cxnSpLocks/>
          </p:cNvCxnSpPr>
          <p:nvPr/>
        </p:nvCxnSpPr>
        <p:spPr>
          <a:xfrm>
            <a:off x="894568" y="3829227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iesioji jungtis 11">
            <a:extLst>
              <a:ext uri="{FF2B5EF4-FFF2-40B4-BE49-F238E27FC236}">
                <a16:creationId xmlns:a16="http://schemas.microsoft.com/office/drawing/2014/main" id="{44D09A19-9218-B4EC-2959-D6163B409F9F}"/>
              </a:ext>
            </a:extLst>
          </p:cNvPr>
          <p:cNvCxnSpPr>
            <a:cxnSpLocks/>
          </p:cNvCxnSpPr>
          <p:nvPr/>
        </p:nvCxnSpPr>
        <p:spPr>
          <a:xfrm>
            <a:off x="1702360" y="3816887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EB59161-FF97-1F8D-3C29-5F4BA3C648BD}"/>
              </a:ext>
            </a:extLst>
          </p:cNvPr>
          <p:cNvSpPr txBox="1"/>
          <p:nvPr/>
        </p:nvSpPr>
        <p:spPr>
          <a:xfrm>
            <a:off x="396353" y="3571108"/>
            <a:ext cx="93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2026-02-24 </a:t>
            </a:r>
          </a:p>
        </p:txBody>
      </p:sp>
      <p:sp>
        <p:nvSpPr>
          <p:cNvPr id="40" name="Paaiškinimas su rodykle į apačią 35">
            <a:extLst>
              <a:ext uri="{FF2B5EF4-FFF2-40B4-BE49-F238E27FC236}">
                <a16:creationId xmlns:a16="http://schemas.microsoft.com/office/drawing/2014/main" id="{E273B73F-19B3-CE08-FAC1-EFF6D1935129}"/>
              </a:ext>
            </a:extLst>
          </p:cNvPr>
          <p:cNvSpPr/>
          <p:nvPr/>
        </p:nvSpPr>
        <p:spPr>
          <a:xfrm rot="10800000">
            <a:off x="10591465" y="4244261"/>
            <a:ext cx="1393823" cy="1855585"/>
          </a:xfrm>
          <a:prstGeom prst="downArrowCallout">
            <a:avLst>
              <a:gd name="adj1" fmla="val 24336"/>
              <a:gd name="adj2" fmla="val 23327"/>
              <a:gd name="adj3" fmla="val 18688"/>
              <a:gd name="adj4" fmla="val 6787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BC9B5B-2313-565C-4319-7A162A48658B}"/>
              </a:ext>
            </a:extLst>
          </p:cNvPr>
          <p:cNvSpPr txBox="1"/>
          <p:nvPr/>
        </p:nvSpPr>
        <p:spPr>
          <a:xfrm>
            <a:off x="10656857" y="4867621"/>
            <a:ext cx="127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Patvirtinti riboto užtikrinimo standartai</a:t>
            </a:r>
          </a:p>
        </p:txBody>
      </p:sp>
      <p:sp>
        <p:nvSpPr>
          <p:cNvPr id="42" name="Paaiškinimas su rodykle į apačią 35">
            <a:extLst>
              <a:ext uri="{FF2B5EF4-FFF2-40B4-BE49-F238E27FC236}">
                <a16:creationId xmlns:a16="http://schemas.microsoft.com/office/drawing/2014/main" id="{4EDB08C8-1192-B09F-6C48-CC0D6A9360AE}"/>
              </a:ext>
            </a:extLst>
          </p:cNvPr>
          <p:cNvSpPr/>
          <p:nvPr/>
        </p:nvSpPr>
        <p:spPr>
          <a:xfrm>
            <a:off x="7810959" y="1666583"/>
            <a:ext cx="1379346" cy="2143371"/>
          </a:xfrm>
          <a:prstGeom prst="downArrowCallout">
            <a:avLst>
              <a:gd name="adj1" fmla="val 19018"/>
              <a:gd name="adj2" fmla="val 25000"/>
              <a:gd name="adj3" fmla="val 20812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ĮĮGAĮ, VPĮ FAAUPĮ</a:t>
            </a:r>
          </a:p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priėmimas LRS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6CB4C4-E674-0D9E-F1C7-60634AB8AA80}"/>
              </a:ext>
            </a:extLst>
          </p:cNvPr>
          <p:cNvSpPr txBox="1"/>
          <p:nvPr/>
        </p:nvSpPr>
        <p:spPr>
          <a:xfrm>
            <a:off x="7891818" y="3993870"/>
            <a:ext cx="119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2026-12-23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F5676-E46C-0D67-FD8B-301F0C9F85E5}"/>
              </a:ext>
            </a:extLst>
          </p:cNvPr>
          <p:cNvSpPr txBox="1"/>
          <p:nvPr/>
        </p:nvSpPr>
        <p:spPr>
          <a:xfrm>
            <a:off x="10582901" y="3994811"/>
            <a:ext cx="1306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2027-07-01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41DFDC-81F5-D253-C5C0-AA7ED476C7BC}"/>
              </a:ext>
            </a:extLst>
          </p:cNvPr>
          <p:cNvSpPr txBox="1"/>
          <p:nvPr/>
        </p:nvSpPr>
        <p:spPr>
          <a:xfrm>
            <a:off x="3663650" y="3600224"/>
            <a:ext cx="1134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2026-06-30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A8A4DD-D0ED-AA7B-56F0-37BA2B6DB91B}"/>
              </a:ext>
            </a:extLst>
          </p:cNvPr>
          <p:cNvSpPr txBox="1"/>
          <p:nvPr/>
        </p:nvSpPr>
        <p:spPr>
          <a:xfrm>
            <a:off x="83877" y="6099846"/>
            <a:ext cx="4897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ĮĮGAĮ - Įmonių ir įmonių grupių atskaitomybės įstatymas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ETAS – Europos tvarumo atskaitomybės standartai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VPĮ – Vertybinių popierių įstatymas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B8E5F4-7714-72E4-7C67-0CC71AC0B6D0}"/>
              </a:ext>
            </a:extLst>
          </p:cNvPr>
          <p:cNvSpPr txBox="1"/>
          <p:nvPr/>
        </p:nvSpPr>
        <p:spPr>
          <a:xfrm>
            <a:off x="5127761" y="6136121"/>
            <a:ext cx="6719682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FAAUPĮ – Finansinių ataskaitų audito ir kitų užtikrinimo paslaugų įstatymas</a:t>
            </a:r>
          </a:p>
          <a:p>
            <a:r>
              <a:rPr lang="lt-LT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LRV – Lietuvos Respublikos Vyriausybė</a:t>
            </a:r>
          </a:p>
          <a:p>
            <a:r>
              <a:rPr lang="lt-LT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LRS – Lietuvos Respublikos Seimas</a:t>
            </a:r>
          </a:p>
          <a:p>
            <a:endParaRPr lang="lt-L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753860-FCAF-4D1A-EF5D-057D34DFFCF4}"/>
              </a:ext>
            </a:extLst>
          </p:cNvPr>
          <p:cNvSpPr txBox="1"/>
          <p:nvPr/>
        </p:nvSpPr>
        <p:spPr>
          <a:xfrm>
            <a:off x="1207903" y="3979968"/>
            <a:ext cx="982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2026-04-09 </a:t>
            </a:r>
          </a:p>
        </p:txBody>
      </p:sp>
      <p:sp>
        <p:nvSpPr>
          <p:cNvPr id="5" name="Paaiškinimas su rodykle į apačią 35">
            <a:extLst>
              <a:ext uri="{FF2B5EF4-FFF2-40B4-BE49-F238E27FC236}">
                <a16:creationId xmlns:a16="http://schemas.microsoft.com/office/drawing/2014/main" id="{102DEF57-9D71-7F14-10EA-BF2F8E700725}"/>
              </a:ext>
            </a:extLst>
          </p:cNvPr>
          <p:cNvSpPr/>
          <p:nvPr/>
        </p:nvSpPr>
        <p:spPr>
          <a:xfrm>
            <a:off x="2603432" y="1626198"/>
            <a:ext cx="1450766" cy="219029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55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ĮĮGAĮ, VPĮ, FAAUPĮ projektų derinimas su institucijomis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E5C19-4269-7CCC-1502-7DEC504A33AA}"/>
              </a:ext>
            </a:extLst>
          </p:cNvPr>
          <p:cNvSpPr txBox="1"/>
          <p:nvPr/>
        </p:nvSpPr>
        <p:spPr>
          <a:xfrm>
            <a:off x="2758721" y="3986734"/>
            <a:ext cx="1134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2026-05-31</a:t>
            </a:r>
          </a:p>
        </p:txBody>
      </p:sp>
      <p:sp>
        <p:nvSpPr>
          <p:cNvPr id="10" name="Paaiškinimas su rodykle į apačią 35">
            <a:extLst>
              <a:ext uri="{FF2B5EF4-FFF2-40B4-BE49-F238E27FC236}">
                <a16:creationId xmlns:a16="http://schemas.microsoft.com/office/drawing/2014/main" id="{53B97AF1-BB9E-DF06-B5E7-B84BF57AC5C7}"/>
              </a:ext>
            </a:extLst>
          </p:cNvPr>
          <p:cNvSpPr/>
          <p:nvPr/>
        </p:nvSpPr>
        <p:spPr>
          <a:xfrm rot="10800000">
            <a:off x="3285080" y="4118467"/>
            <a:ext cx="1784054" cy="1834692"/>
          </a:xfrm>
          <a:prstGeom prst="downArrowCallout">
            <a:avLst>
              <a:gd name="adj1" fmla="val 22403"/>
              <a:gd name="adj2" fmla="val 21849"/>
              <a:gd name="adj3" fmla="val 21105"/>
              <a:gd name="adj4" fmla="val 73428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569AD-C140-23CD-57FC-A0142AED8728}"/>
              </a:ext>
            </a:extLst>
          </p:cNvPr>
          <p:cNvSpPr txBox="1"/>
          <p:nvPr/>
        </p:nvSpPr>
        <p:spPr>
          <a:xfrm>
            <a:off x="3218951" y="4676791"/>
            <a:ext cx="190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Patvirtinti savanoriški ETAS ir supaprastinti ETAS</a:t>
            </a:r>
          </a:p>
        </p:txBody>
      </p:sp>
      <p:sp>
        <p:nvSpPr>
          <p:cNvPr id="17" name="Paaiškinimas su rodykle į apačią 35">
            <a:extLst>
              <a:ext uri="{FF2B5EF4-FFF2-40B4-BE49-F238E27FC236}">
                <a16:creationId xmlns:a16="http://schemas.microsoft.com/office/drawing/2014/main" id="{183B9AB9-0043-A6FB-3F3F-B5A4E9A5C71C}"/>
              </a:ext>
            </a:extLst>
          </p:cNvPr>
          <p:cNvSpPr/>
          <p:nvPr/>
        </p:nvSpPr>
        <p:spPr>
          <a:xfrm>
            <a:off x="4392515" y="1644535"/>
            <a:ext cx="1408022" cy="2122000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ĮĮGAĮ, VPĮ, FAAUPĮ projektų pateikimas LRV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8FBBFD-3F04-8D17-E097-D000BF4F6796}"/>
              </a:ext>
            </a:extLst>
          </p:cNvPr>
          <p:cNvSpPr txBox="1"/>
          <p:nvPr/>
        </p:nvSpPr>
        <p:spPr>
          <a:xfrm>
            <a:off x="4441891" y="3979967"/>
            <a:ext cx="1216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2026-07-31</a:t>
            </a:r>
          </a:p>
        </p:txBody>
      </p:sp>
      <p:sp>
        <p:nvSpPr>
          <p:cNvPr id="21" name="Paaiškinimas su rodykle į apačią 35">
            <a:extLst>
              <a:ext uri="{FF2B5EF4-FFF2-40B4-BE49-F238E27FC236}">
                <a16:creationId xmlns:a16="http://schemas.microsoft.com/office/drawing/2014/main" id="{8109E2DA-1869-F605-74DC-41057BE604BB}"/>
              </a:ext>
            </a:extLst>
          </p:cNvPr>
          <p:cNvSpPr/>
          <p:nvPr/>
        </p:nvSpPr>
        <p:spPr>
          <a:xfrm>
            <a:off x="5836037" y="2089274"/>
            <a:ext cx="1939422" cy="1661458"/>
          </a:xfrm>
          <a:prstGeom prst="downArrowCallout">
            <a:avLst>
              <a:gd name="adj1" fmla="val 19018"/>
              <a:gd name="adj2" fmla="val 25000"/>
              <a:gd name="adj3" fmla="val 20812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ĮĮGAĮ,VPĮ, FAAUPĮ projektų pateikimas LRS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F63492-6E3E-AA40-6DCD-B38C451FAEA3}"/>
              </a:ext>
            </a:extLst>
          </p:cNvPr>
          <p:cNvSpPr txBox="1"/>
          <p:nvPr/>
        </p:nvSpPr>
        <p:spPr>
          <a:xfrm>
            <a:off x="6209106" y="3979968"/>
            <a:ext cx="127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lt-LT" sz="11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2026-09-30</a:t>
            </a:r>
            <a:r>
              <a:rPr lang="lt-LT" sz="11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9" name="Tiesioji jungtis 28">
            <a:extLst>
              <a:ext uri="{FF2B5EF4-FFF2-40B4-BE49-F238E27FC236}">
                <a16:creationId xmlns:a16="http://schemas.microsoft.com/office/drawing/2014/main" id="{B11A132F-C073-AC43-4248-D6D056261702}"/>
              </a:ext>
            </a:extLst>
          </p:cNvPr>
          <p:cNvCxnSpPr>
            <a:cxnSpLocks/>
          </p:cNvCxnSpPr>
          <p:nvPr/>
        </p:nvCxnSpPr>
        <p:spPr>
          <a:xfrm>
            <a:off x="4177106" y="3824386"/>
            <a:ext cx="0" cy="163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Tiesioji jungtis 32">
            <a:extLst>
              <a:ext uri="{FF2B5EF4-FFF2-40B4-BE49-F238E27FC236}">
                <a16:creationId xmlns:a16="http://schemas.microsoft.com/office/drawing/2014/main" id="{52A4C64D-7443-624B-5A82-B7337FC57636}"/>
              </a:ext>
            </a:extLst>
          </p:cNvPr>
          <p:cNvCxnSpPr>
            <a:cxnSpLocks/>
          </p:cNvCxnSpPr>
          <p:nvPr/>
        </p:nvCxnSpPr>
        <p:spPr>
          <a:xfrm>
            <a:off x="5096526" y="3832963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Tiesioji jungtis 34">
            <a:extLst>
              <a:ext uri="{FF2B5EF4-FFF2-40B4-BE49-F238E27FC236}">
                <a16:creationId xmlns:a16="http://schemas.microsoft.com/office/drawing/2014/main" id="{912AC176-7491-F1F8-1F4B-8521C5CE2D9B}"/>
              </a:ext>
            </a:extLst>
          </p:cNvPr>
          <p:cNvCxnSpPr>
            <a:cxnSpLocks/>
          </p:cNvCxnSpPr>
          <p:nvPr/>
        </p:nvCxnSpPr>
        <p:spPr>
          <a:xfrm>
            <a:off x="6803301" y="3823484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iesioji jungtis 50">
            <a:extLst>
              <a:ext uri="{FF2B5EF4-FFF2-40B4-BE49-F238E27FC236}">
                <a16:creationId xmlns:a16="http://schemas.microsoft.com/office/drawing/2014/main" id="{0D4253DD-0A73-98B0-9E6B-A8AA7BF80437}"/>
              </a:ext>
            </a:extLst>
          </p:cNvPr>
          <p:cNvCxnSpPr>
            <a:cxnSpLocks/>
          </p:cNvCxnSpPr>
          <p:nvPr/>
        </p:nvCxnSpPr>
        <p:spPr>
          <a:xfrm>
            <a:off x="8500632" y="3823483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iesioji jungtis 51">
            <a:extLst>
              <a:ext uri="{FF2B5EF4-FFF2-40B4-BE49-F238E27FC236}">
                <a16:creationId xmlns:a16="http://schemas.microsoft.com/office/drawing/2014/main" id="{1405C9E9-E559-9DF1-CD9B-E3124E10F052}"/>
              </a:ext>
            </a:extLst>
          </p:cNvPr>
          <p:cNvCxnSpPr>
            <a:cxnSpLocks/>
          </p:cNvCxnSpPr>
          <p:nvPr/>
        </p:nvCxnSpPr>
        <p:spPr>
          <a:xfrm>
            <a:off x="11298249" y="3829227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aiškinimas su rodykle į apačią 35">
            <a:extLst>
              <a:ext uri="{FF2B5EF4-FFF2-40B4-BE49-F238E27FC236}">
                <a16:creationId xmlns:a16="http://schemas.microsoft.com/office/drawing/2014/main" id="{79D70BC3-D462-25C7-066E-EB7ED69A7D40}"/>
              </a:ext>
            </a:extLst>
          </p:cNvPr>
          <p:cNvSpPr/>
          <p:nvPr/>
        </p:nvSpPr>
        <p:spPr>
          <a:xfrm rot="10800000">
            <a:off x="266499" y="4002389"/>
            <a:ext cx="1291619" cy="1754699"/>
          </a:xfrm>
          <a:prstGeom prst="downArrowCallout">
            <a:avLst>
              <a:gd name="adj1" fmla="val 22403"/>
              <a:gd name="adj2" fmla="val 21849"/>
              <a:gd name="adj3" fmla="val 21105"/>
              <a:gd name="adj4" fmla="val 73428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11A1EE-1699-7855-4806-C9AA0787E6E5}"/>
              </a:ext>
            </a:extLst>
          </p:cNvPr>
          <p:cNvSpPr txBox="1"/>
          <p:nvPr/>
        </p:nvSpPr>
        <p:spPr>
          <a:xfrm>
            <a:off x="225410" y="4741837"/>
            <a:ext cx="133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Omnibus</a:t>
            </a:r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priėmimas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aaiškinimas su rodykle į apačią 35">
            <a:extLst>
              <a:ext uri="{FF2B5EF4-FFF2-40B4-BE49-F238E27FC236}">
                <a16:creationId xmlns:a16="http://schemas.microsoft.com/office/drawing/2014/main" id="{18D665B9-E187-B535-82F1-315499790A48}"/>
              </a:ext>
            </a:extLst>
          </p:cNvPr>
          <p:cNvSpPr/>
          <p:nvPr/>
        </p:nvSpPr>
        <p:spPr>
          <a:xfrm>
            <a:off x="824963" y="1973900"/>
            <a:ext cx="1754793" cy="182284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55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ĮĮGAĮ, VPĮ pakeitimų dėl </a:t>
            </a:r>
          </a:p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bangos įmonių priėmimas LRS</a:t>
            </a:r>
          </a:p>
        </p:txBody>
      </p:sp>
      <p:cxnSp>
        <p:nvCxnSpPr>
          <p:cNvPr id="28" name="Tiesioji jungtis 27">
            <a:extLst>
              <a:ext uri="{FF2B5EF4-FFF2-40B4-BE49-F238E27FC236}">
                <a16:creationId xmlns:a16="http://schemas.microsoft.com/office/drawing/2014/main" id="{5529F7CC-292E-0D38-5E12-898CC36B4845}"/>
              </a:ext>
            </a:extLst>
          </p:cNvPr>
          <p:cNvCxnSpPr>
            <a:cxnSpLocks/>
          </p:cNvCxnSpPr>
          <p:nvPr/>
        </p:nvCxnSpPr>
        <p:spPr>
          <a:xfrm>
            <a:off x="3330545" y="3823484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iesioji jungtis 14">
            <a:extLst>
              <a:ext uri="{FF2B5EF4-FFF2-40B4-BE49-F238E27FC236}">
                <a16:creationId xmlns:a16="http://schemas.microsoft.com/office/drawing/2014/main" id="{28AD812C-7203-3C0B-C478-222BA59637AA}"/>
              </a:ext>
            </a:extLst>
          </p:cNvPr>
          <p:cNvCxnSpPr>
            <a:cxnSpLocks/>
          </p:cNvCxnSpPr>
          <p:nvPr/>
        </p:nvCxnSpPr>
        <p:spPr>
          <a:xfrm>
            <a:off x="9866253" y="3814965"/>
            <a:ext cx="0" cy="17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aiškinimas su rodykle į apačią 35">
            <a:extLst>
              <a:ext uri="{FF2B5EF4-FFF2-40B4-BE49-F238E27FC236}">
                <a16:creationId xmlns:a16="http://schemas.microsoft.com/office/drawing/2014/main" id="{C721BD34-2178-9CD3-3D02-2151331263D9}"/>
              </a:ext>
            </a:extLst>
          </p:cNvPr>
          <p:cNvSpPr/>
          <p:nvPr/>
        </p:nvSpPr>
        <p:spPr>
          <a:xfrm rot="10800000">
            <a:off x="9240167" y="4214875"/>
            <a:ext cx="1292979" cy="1834693"/>
          </a:xfrm>
          <a:prstGeom prst="downArrowCallout">
            <a:avLst>
              <a:gd name="adj1" fmla="val 25000"/>
              <a:gd name="adj2" fmla="val 29639"/>
              <a:gd name="adj3" fmla="val 25000"/>
              <a:gd name="adj4" fmla="val 75894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E2CC53-3458-9B64-A8A6-D5800F588C5C}"/>
              </a:ext>
            </a:extLst>
          </p:cNvPr>
          <p:cNvSpPr txBox="1"/>
          <p:nvPr/>
        </p:nvSpPr>
        <p:spPr>
          <a:xfrm>
            <a:off x="9076441" y="4628577"/>
            <a:ext cx="1620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Direktyvos 2026/470 perkėlimas į nacionalinę teisę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A3615F-2A7C-4DB9-4261-5F240BD6B6D7}"/>
              </a:ext>
            </a:extLst>
          </p:cNvPr>
          <p:cNvSpPr txBox="1"/>
          <p:nvPr/>
        </p:nvSpPr>
        <p:spPr>
          <a:xfrm>
            <a:off x="9200551" y="3960974"/>
            <a:ext cx="1306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0E4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2027-03-19 </a:t>
            </a:r>
          </a:p>
        </p:txBody>
      </p:sp>
      <p:cxnSp>
        <p:nvCxnSpPr>
          <p:cNvPr id="25" name="Tiesioji rodyklės jungtis 24">
            <a:extLst>
              <a:ext uri="{FF2B5EF4-FFF2-40B4-BE49-F238E27FC236}">
                <a16:creationId xmlns:a16="http://schemas.microsoft.com/office/drawing/2014/main" id="{350F9296-C1C6-E4BA-32F2-47944587C550}"/>
              </a:ext>
            </a:extLst>
          </p:cNvPr>
          <p:cNvCxnSpPr/>
          <p:nvPr/>
        </p:nvCxnSpPr>
        <p:spPr>
          <a:xfrm>
            <a:off x="9240167" y="3912935"/>
            <a:ext cx="26230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Ovalas 29">
            <a:extLst>
              <a:ext uri="{FF2B5EF4-FFF2-40B4-BE49-F238E27FC236}">
                <a16:creationId xmlns:a16="http://schemas.microsoft.com/office/drawing/2014/main" id="{988FBC2A-345C-83B4-FAAD-D6C811384085}"/>
              </a:ext>
            </a:extLst>
          </p:cNvPr>
          <p:cNvSpPr/>
          <p:nvPr/>
        </p:nvSpPr>
        <p:spPr>
          <a:xfrm>
            <a:off x="9217307" y="388155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92551C-68F6-C681-C3A5-F8BBF44934AA}"/>
              </a:ext>
            </a:extLst>
          </p:cNvPr>
          <p:cNvSpPr txBox="1"/>
          <p:nvPr/>
        </p:nvSpPr>
        <p:spPr>
          <a:xfrm>
            <a:off x="8766450" y="3583672"/>
            <a:ext cx="993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2027-01-01</a:t>
            </a:r>
            <a:endParaRPr lang="lt-LT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9E7639-16CA-4D66-2D53-AB19765433C9}"/>
              </a:ext>
            </a:extLst>
          </p:cNvPr>
          <p:cNvSpPr txBox="1"/>
          <p:nvPr/>
        </p:nvSpPr>
        <p:spPr>
          <a:xfrm>
            <a:off x="9456122" y="3386442"/>
            <a:ext cx="223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Direktyvos 2026/470 įsigaliojimas ir taikymas</a:t>
            </a:r>
          </a:p>
        </p:txBody>
      </p:sp>
    </p:spTree>
    <p:extLst>
      <p:ext uri="{BB962C8B-B14F-4D97-AF65-F5344CB8AC3E}">
        <p14:creationId xmlns:p14="http://schemas.microsoft.com/office/powerpoint/2010/main" val="266330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218239E5-0E83-410C-5231-DDE4F4382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995A1B9F-C52B-A983-44C0-C68B1C914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07E44DE1-9DF6-0905-EC3B-F775ABE139E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72ECB788-098C-E914-FA7F-FC73D7F2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82" y="220265"/>
            <a:ext cx="10733044" cy="903635"/>
          </a:xfrm>
        </p:spPr>
        <p:txBody>
          <a:bodyPr/>
          <a:lstStyle/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Savanoriškas ataskaitų rengimas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87439513-6A52-84AA-74C4-C51C9F66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409" y="1779142"/>
            <a:ext cx="8814816" cy="4142232"/>
          </a:xfrm>
        </p:spPr>
        <p:txBody>
          <a:bodyPr/>
          <a:lstStyle/>
          <a:p>
            <a:pPr marL="177800" indent="0" algn="ctr">
              <a:buNone/>
            </a:pPr>
            <a:r>
              <a:rPr lang="lt-LT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ĮĮGAĮ 2 str. 7 d.:</a:t>
            </a:r>
          </a:p>
          <a:p>
            <a:pPr marL="177800" indent="0">
              <a:buNone/>
            </a:pPr>
            <a:r>
              <a:rPr lang="lt-LT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Įmonė gali savo nuožiūra rengti ataskaitas, kurių teisės aktai neįpareigoja rengti.</a:t>
            </a:r>
          </a:p>
          <a:p>
            <a:pPr marL="177800" indent="0" algn="just">
              <a:buNone/>
            </a:pPr>
            <a:r>
              <a:rPr lang="lt-LT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Tokiu atveju </a:t>
            </a: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 kuris </a:t>
            </a:r>
            <a:r>
              <a:rPr lang="lt-LT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ĮĮGAĮ reikalavimas, pavyzdžiui dėl: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lt-LT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parengimo,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lt-LT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pateikimo JARD tvarkytojui,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lt-LT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skelbimo interneto svetainėje,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lt-LT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lt-LT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tvarumo atskaitomybės užtikrinimo</a:t>
            </a:r>
          </a:p>
          <a:p>
            <a:pPr marL="177800" indent="0" algn="just">
              <a:buNone/>
            </a:pPr>
            <a:r>
              <a:rPr lang="lt-LT" sz="24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taikomas savo nuožiūra</a:t>
            </a:r>
            <a:r>
              <a:rPr lang="lt-LT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F5F14-C630-36AB-80D8-761AD56B6B2F}"/>
              </a:ext>
            </a:extLst>
          </p:cNvPr>
          <p:cNvSpPr txBox="1"/>
          <p:nvPr/>
        </p:nvSpPr>
        <p:spPr>
          <a:xfrm>
            <a:off x="172542" y="6221869"/>
            <a:ext cx="63837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JARD tvarkytojas – Juridinių asmenų registro duomenų tvarkytojas</a:t>
            </a:r>
          </a:p>
        </p:txBody>
      </p:sp>
    </p:spTree>
    <p:extLst>
      <p:ext uri="{BB962C8B-B14F-4D97-AF65-F5344CB8AC3E}">
        <p14:creationId xmlns:p14="http://schemas.microsoft.com/office/powerpoint/2010/main" val="84382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8" y="-195714"/>
            <a:ext cx="12198836" cy="5401055"/>
          </a:xfrm>
          <a:prstGeom prst="rect">
            <a:avLst/>
          </a:prstGeom>
        </p:spPr>
      </p:pic>
      <p:sp>
        <p:nvSpPr>
          <p:cNvPr id="12" name="Rectangle 13"/>
          <p:cNvSpPr/>
          <p:nvPr/>
        </p:nvSpPr>
        <p:spPr>
          <a:xfrm>
            <a:off x="-3418" y="4886176"/>
            <a:ext cx="12198836" cy="66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-3418" y="4941168"/>
            <a:ext cx="12198836" cy="1916832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Shape 111">
            <a:extLst>
              <a:ext uri="{FF2B5EF4-FFF2-40B4-BE49-F238E27FC236}">
                <a16:creationId xmlns:a16="http://schemas.microsoft.com/office/drawing/2014/main" id="{0AE0F39C-1B4F-A44F-189D-D7AD7E0A6DC5}"/>
              </a:ext>
            </a:extLst>
          </p:cNvPr>
          <p:cNvSpPr txBox="1">
            <a:spLocks/>
          </p:cNvSpPr>
          <p:nvPr/>
        </p:nvSpPr>
        <p:spPr>
          <a:xfrm>
            <a:off x="3187700" y="3635027"/>
            <a:ext cx="5816600" cy="571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lt-LT" sz="36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 UŽ DĖMESĮ</a:t>
            </a:r>
            <a:r>
              <a:rPr lang="en-US" sz="36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C712C-342F-E831-F3B5-95A5403B8439}"/>
              </a:ext>
            </a:extLst>
          </p:cNvPr>
          <p:cNvSpPr txBox="1"/>
          <p:nvPr/>
        </p:nvSpPr>
        <p:spPr>
          <a:xfrm>
            <a:off x="4246973" y="5100090"/>
            <a:ext cx="36980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Atskaitomybės, audito, turto vertinimo ir nemokumo politikos departamento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vyresnioji patarėja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PAULĖ SVOROBOVIČIENĖ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El. p. </a:t>
            </a:r>
            <a:r>
              <a:rPr kumimoji="0" lang="en-US" sz="16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Paule.Svoroboviciene@finmin.lt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Tel. (</a:t>
            </a: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lt-LT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471 6 893</a:t>
            </a:r>
            <a:endParaRPr lang="en-US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1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195255F5-0DC7-8AB3-C98B-AD6A14278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67003589-ED05-6047-14D3-37AA8318C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99353143-F498-C77B-DB01-91FD9CA27D33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1200" noProof="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2</a:t>
            </a:fld>
            <a:endParaRPr lang="en-US" sz="12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F2A0F308-FA78-8BCE-A7E6-0A132048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35" y="252548"/>
            <a:ext cx="10917043" cy="903635"/>
          </a:xfrm>
        </p:spPr>
        <p:txBody>
          <a:bodyPr/>
          <a:lstStyle/>
          <a:p>
            <a:r>
              <a:rPr lang="lt-LT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Pagrindinės Direktyvos 2026/470 nuostatos</a:t>
            </a:r>
            <a:endParaRPr lang="en-US" sz="32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5AD4602D-83C4-8710-988F-25B499A0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48" y="1950605"/>
            <a:ext cx="9810851" cy="3396458"/>
          </a:xfrm>
        </p:spPr>
        <p:txBody>
          <a:bodyPr/>
          <a:lstStyle/>
          <a:p>
            <a:pPr marL="635000" indent="-457200" algn="just"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Įmonių, turinčių rengti ITK, apimties mažinimas;</a:t>
            </a:r>
          </a:p>
          <a:p>
            <a:pPr marL="635000" indent="-457200" algn="just">
              <a:buFont typeface="Arial"/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Prašymų pateikti vertės grandinės informaciją apribojimas;</a:t>
            </a:r>
          </a:p>
          <a:p>
            <a:pPr marL="635000" indent="-457200" algn="just"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Atvejai, kai (K)ITK gali būti nerengiama;</a:t>
            </a:r>
          </a:p>
          <a:p>
            <a:pPr marL="635000" indent="-457200" algn="just"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Atvejai, kai tam tikra ITK gali būti nepateikiama;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indent="-457200" algn="just"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ETAS esminė peržiūra, ITK ženklinimo atidėjimas;</a:t>
            </a:r>
          </a:p>
          <a:p>
            <a:pPr marL="635000" indent="-457200" algn="just"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Tvarumo atskaitomybės užtikrinimui taikomi standartai.</a:t>
            </a:r>
            <a:endParaRPr lang="lt-LT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CA771-C97A-F503-C43B-2C55E097E3D8}"/>
              </a:ext>
            </a:extLst>
          </p:cNvPr>
          <p:cNvSpPr txBox="1"/>
          <p:nvPr/>
        </p:nvSpPr>
        <p:spPr>
          <a:xfrm>
            <a:off x="0" y="6222789"/>
            <a:ext cx="5098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(K)ITK – (Konsoliduotoji) informacija tvarumo klausimais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10516-4ECA-7B0B-D9FD-684AA01B64E2}"/>
              </a:ext>
            </a:extLst>
          </p:cNvPr>
          <p:cNvSpPr txBox="1"/>
          <p:nvPr/>
        </p:nvSpPr>
        <p:spPr>
          <a:xfrm>
            <a:off x="69574" y="6436175"/>
            <a:ext cx="5098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ETAS – Europos tvarumo atskaitomybės standartai</a:t>
            </a:r>
          </a:p>
        </p:txBody>
      </p:sp>
    </p:spTree>
    <p:extLst>
      <p:ext uri="{BB962C8B-B14F-4D97-AF65-F5344CB8AC3E}">
        <p14:creationId xmlns:p14="http://schemas.microsoft.com/office/powerpoint/2010/main" val="79110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94632135-B0D7-5293-FB23-CF008B50B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0870B364-D2F7-4FE2-D278-15F64FB0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F0ED3A28-E9A9-2190-07CB-F4A85E8BEF3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114956AC-A616-0BAC-9D26-852FB7FB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02" y="256257"/>
            <a:ext cx="11886561" cy="903635"/>
          </a:xfrm>
        </p:spPr>
        <p:txBody>
          <a:bodyPr/>
          <a:lstStyle/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Įmonės, turinčios rengti ITK 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BD5F9-6270-A3BC-AA84-5A44EA146B66}"/>
              </a:ext>
            </a:extLst>
          </p:cNvPr>
          <p:cNvSpPr txBox="1"/>
          <p:nvPr/>
        </p:nvSpPr>
        <p:spPr>
          <a:xfrm>
            <a:off x="129822" y="6203072"/>
            <a:ext cx="58291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(K)ITK – (Konsoliduotoji) informacija tvarumo klausimais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TŪB – Tikroji ūkinė bendrija, KŪB – Komanditinė ūkinė bendrija</a:t>
            </a:r>
          </a:p>
          <a:p>
            <a:endParaRPr lang="lt-L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2CC49-C7C5-2145-2C34-8C82919BCBB1}"/>
              </a:ext>
            </a:extLst>
          </p:cNvPr>
          <p:cNvSpPr txBox="1"/>
          <p:nvPr/>
        </p:nvSpPr>
        <p:spPr>
          <a:xfrm>
            <a:off x="6354930" y="6203072"/>
            <a:ext cx="5374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(K)TA – (konsoliduotoji) tvarumo ataskaita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(K)VA – (Konsoliduotoji) vadovybės ataskaita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50936D5-E222-9A29-DBE2-A34A1FD29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529319"/>
              </p:ext>
            </p:extLst>
          </p:nvPr>
        </p:nvGraphicFramePr>
        <p:xfrm>
          <a:off x="212042" y="1559696"/>
          <a:ext cx="11767913" cy="458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4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9ED975E0-3E92-EFF7-3341-C492DE708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61AAB8AA-C43A-4FAC-2DF5-5268E87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5A908E34-CDEF-3F43-BCBC-F09AABA182B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36E64C51-AE1D-4208-0B60-F90F5411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94" y="330556"/>
            <a:ext cx="11886561" cy="903635"/>
          </a:xfrm>
        </p:spPr>
        <p:txBody>
          <a:bodyPr/>
          <a:lstStyle/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Reglamentavimo, susijusio su įmonių, privalančių rengti ITK, apimtimi, pokyčiai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urinio vietos rezervavimo ženklas 3">
            <a:extLst>
              <a:ext uri="{FF2B5EF4-FFF2-40B4-BE49-F238E27FC236}">
                <a16:creationId xmlns:a16="http://schemas.microsoft.com/office/drawing/2014/main" id="{6AAA3B61-F665-E3CC-F9CA-A611D16762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629634"/>
              </p:ext>
            </p:extLst>
          </p:nvPr>
        </p:nvGraphicFramePr>
        <p:xfrm>
          <a:off x="-3050" y="1321871"/>
          <a:ext cx="12193525" cy="5586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9319">
                  <a:extLst>
                    <a:ext uri="{9D8B030D-6E8A-4147-A177-3AD203B41FA5}">
                      <a16:colId xmlns:a16="http://schemas.microsoft.com/office/drawing/2014/main" val="3285700608"/>
                    </a:ext>
                  </a:extLst>
                </a:gridCol>
                <a:gridCol w="2139536">
                  <a:extLst>
                    <a:ext uri="{9D8B030D-6E8A-4147-A177-3AD203B41FA5}">
                      <a16:colId xmlns:a16="http://schemas.microsoft.com/office/drawing/2014/main" val="1882284517"/>
                    </a:ext>
                  </a:extLst>
                </a:gridCol>
                <a:gridCol w="2355740">
                  <a:extLst>
                    <a:ext uri="{9D8B030D-6E8A-4147-A177-3AD203B41FA5}">
                      <a16:colId xmlns:a16="http://schemas.microsoft.com/office/drawing/2014/main" val="3050895911"/>
                    </a:ext>
                  </a:extLst>
                </a:gridCol>
                <a:gridCol w="2355740">
                  <a:extLst>
                    <a:ext uri="{9D8B030D-6E8A-4147-A177-3AD203B41FA5}">
                      <a16:colId xmlns:a16="http://schemas.microsoft.com/office/drawing/2014/main" val="2251829903"/>
                    </a:ext>
                  </a:extLst>
                </a:gridCol>
                <a:gridCol w="2583190">
                  <a:extLst>
                    <a:ext uri="{9D8B030D-6E8A-4147-A177-3AD203B41FA5}">
                      <a16:colId xmlns:a16="http://schemas.microsoft.com/office/drawing/2014/main" val="3945989207"/>
                    </a:ext>
                  </a:extLst>
                </a:gridCol>
              </a:tblGrid>
              <a:tr h="1043338">
                <a:tc row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just">
                        <a:buNone/>
                      </a:pP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ES teisės aktai   </a:t>
                      </a:r>
                    </a:p>
                    <a:p>
                      <a:pPr algn="just">
                        <a:buNone/>
                      </a:pP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</a:t>
                      </a:r>
                    </a:p>
                    <a:p>
                      <a:pPr algn="just">
                        <a:buNone/>
                      </a:pP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Įmonės</a:t>
                      </a:r>
                      <a:endParaRPr lang="lt-LT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BTAD</a:t>
                      </a:r>
                    </a:p>
                    <a:p>
                      <a:pPr algn="ctr">
                        <a:buNone/>
                      </a:pP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2022/2464</a:t>
                      </a:r>
                    </a:p>
                    <a:p>
                      <a:pPr algn="ctr">
                        <a:buNone/>
                      </a:pPr>
                      <a:r>
                        <a:rPr lang="lt-LT" sz="1400" b="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Priimtas ĮĮGAĮ 2024-06-25</a:t>
                      </a: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 </a:t>
                      </a:r>
                      <a:r>
                        <a:rPr lang="lt-LT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clock</a:t>
                      </a: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direktyva</a:t>
                      </a:r>
                    </a:p>
                    <a:p>
                      <a:pPr algn="ctr">
                        <a:buNone/>
                      </a:pP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2025/794</a:t>
                      </a:r>
                    </a:p>
                    <a:p>
                      <a:pPr algn="ctr">
                        <a:buNone/>
                      </a:pPr>
                      <a:r>
                        <a:rPr lang="lt-LT" sz="1400" b="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Priimtas ĮĮGAĮ 2025-06-25</a:t>
                      </a: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Supaprastintos BTAD galimybė</a:t>
                      </a:r>
                    </a:p>
                    <a:p>
                      <a:pPr algn="ctr">
                        <a:buNone/>
                      </a:pP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2026/470 3 str. 1 d. c) p.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Priimtas ĮĮGAĮ 2026-04-09</a:t>
                      </a: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Supaprastintos BTAD apimtis</a:t>
                      </a:r>
                    </a:p>
                    <a:p>
                      <a:pPr algn="ctr">
                        <a:buNone/>
                      </a:pP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2026/470</a:t>
                      </a:r>
                    </a:p>
                    <a:p>
                      <a:pPr algn="ctr">
                        <a:buNone/>
                      </a:pPr>
                      <a:r>
                        <a:rPr lang="lt-LT" sz="1400" b="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Projektai rengiami</a:t>
                      </a:r>
                    </a:p>
                    <a:p>
                      <a:pPr algn="ctr">
                        <a:buNone/>
                      </a:pPr>
                      <a:r>
                        <a:rPr lang="lt-LT" sz="1400" b="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(ĮĮGAĮ priėmimas iki 2027-03-19)</a:t>
                      </a:r>
                      <a:endParaRPr lang="lt-L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extLst>
                  <a:ext uri="{0D108BD9-81ED-4DB2-BD59-A6C34878D82A}">
                    <a16:rowId xmlns:a16="http://schemas.microsoft.com/office/drawing/2014/main" val="2544907092"/>
                  </a:ext>
                </a:extLst>
              </a:tr>
              <a:tr h="21072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lt-LT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327177"/>
                  </a:ext>
                </a:extLst>
              </a:tr>
              <a:tr h="11506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600" u="non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Pirmos </a:t>
                      </a: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bangos įmonės:</a:t>
                      </a:r>
                    </a:p>
                    <a:p>
                      <a:pPr algn="just">
                        <a:buNone/>
                      </a:pPr>
                      <a:r>
                        <a:rPr lang="lt-LT" sz="1400" b="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Dideli bankai, draudimo įmonės ir </a:t>
                      </a:r>
                      <a:r>
                        <a:rPr lang="lt-LT" sz="1400" b="0" strike="noStrike" kern="1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listinguojamos</a:t>
                      </a:r>
                      <a:r>
                        <a:rPr lang="lt-LT" sz="1400" b="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bendrovės, turinčios daugiau nei 500 darbuotojų</a:t>
                      </a:r>
                      <a:endParaRPr lang="lt-LT" sz="1400" b="0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Pareiga nuo </a:t>
                      </a:r>
                      <a:r>
                        <a:rPr lang="lt-LT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m.</a:t>
                      </a:r>
                      <a:endParaRPr lang="lt-L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Netaikoma</a:t>
                      </a:r>
                      <a:endParaRPr lang="lt-LT" sz="1400" b="1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2025–2026 m. laikotarpiu ITK gali </a:t>
                      </a: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neteikti</a:t>
                      </a: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įmonės, </a:t>
                      </a: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jei</a:t>
                      </a: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jų: darbuotojų yra 500-1000 arba grynųjų pardavimo pajamų 50 mln.- 450 mln. eurų</a:t>
                      </a:r>
                      <a:endParaRPr lang="lt-LT" sz="1400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Pareiga taikoma AB, UAB, kuri turi: </a:t>
                      </a: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&gt;1000 darbuotojų </a:t>
                      </a: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&gt;450 mln. </a:t>
                      </a: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eurų </a:t>
                      </a: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grynųjų pardavimo pajamų</a:t>
                      </a: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nuo 2027 m.</a:t>
                      </a:r>
                      <a:endParaRPr lang="lt-LT" sz="1400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extLst>
                  <a:ext uri="{0D108BD9-81ED-4DB2-BD59-A6C34878D82A}">
                    <a16:rowId xmlns:a16="http://schemas.microsoft.com/office/drawing/2014/main" val="3552652172"/>
                  </a:ext>
                </a:extLst>
              </a:tr>
              <a:tr h="9172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600" u="non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Antros </a:t>
                      </a: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bangos įmonės:</a:t>
                      </a:r>
                    </a:p>
                    <a:p>
                      <a:pPr algn="just">
                        <a:buNone/>
                      </a:pPr>
                      <a:r>
                        <a:rPr lang="lt-LT" sz="1400" b="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Didelės įmonės ir didelės įmonių grupės patronuojančiosios įmonės</a:t>
                      </a:r>
                      <a:endParaRPr lang="lt-LT" sz="1400" b="0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Pareiga nuo </a:t>
                      </a:r>
                      <a:r>
                        <a:rPr lang="lt-LT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m.</a:t>
                      </a:r>
                      <a:endParaRPr lang="lt-L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Pareiga nukelta nuo </a:t>
                      </a: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m.</a:t>
                      </a:r>
                      <a:endParaRPr lang="lt-LT" sz="1400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Netaikoma</a:t>
                      </a:r>
                      <a:endParaRPr lang="lt-LT" sz="1400" b="1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Nebetaikoma</a:t>
                      </a:r>
                      <a:endParaRPr lang="lt-LT" sz="1400" b="1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extLst>
                  <a:ext uri="{0D108BD9-81ED-4DB2-BD59-A6C34878D82A}">
                    <a16:rowId xmlns:a16="http://schemas.microsoft.com/office/drawing/2014/main" val="2534998325"/>
                  </a:ext>
                </a:extLst>
              </a:tr>
              <a:tr h="6810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600" u="non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Trečios </a:t>
                      </a:r>
                      <a:r>
                        <a:rPr lang="lt-LT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bangos įmonės:</a:t>
                      </a:r>
                    </a:p>
                    <a:p>
                      <a:pPr algn="just">
                        <a:buNone/>
                      </a:pPr>
                      <a:r>
                        <a:rPr lang="lt-LT" sz="1400" b="0" strike="noStrike" kern="1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Listinguojamos</a:t>
                      </a:r>
                      <a:r>
                        <a:rPr lang="lt-LT" sz="1400" b="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MVĮ</a:t>
                      </a:r>
                      <a:endParaRPr lang="lt-LT" sz="1400" b="0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Pareiga nuo </a:t>
                      </a:r>
                      <a:r>
                        <a:rPr lang="lt-LT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m.</a:t>
                      </a:r>
                      <a:endParaRPr lang="lt-L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Pareiga nukelta nuo </a:t>
                      </a: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m.</a:t>
                      </a:r>
                      <a:endParaRPr lang="lt-LT" sz="1400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Netaikoma</a:t>
                      </a:r>
                      <a:endParaRPr lang="lt-LT" sz="1400" b="1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Nebetaikoma</a:t>
                      </a:r>
                      <a:endParaRPr lang="lt-LT" sz="1400" b="1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extLst>
                  <a:ext uri="{0D108BD9-81ED-4DB2-BD59-A6C34878D82A}">
                    <a16:rowId xmlns:a16="http://schemas.microsoft.com/office/drawing/2014/main" val="3362422882"/>
                  </a:ext>
                </a:extLst>
              </a:tr>
              <a:tr h="82148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lt-LT" sz="1400" u="non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Informaciją tvarumo klausimais  privalančių teikti LT įmonių preliminarus skaičius</a:t>
                      </a:r>
                      <a:endParaRPr lang="lt-LT" sz="1400" u="none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Privalo pateikti apie </a:t>
                      </a:r>
                      <a:r>
                        <a:rPr lang="lt-LT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r>
                        <a:rPr lang="lt-LT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įmonių</a:t>
                      </a:r>
                      <a:endParaRPr lang="lt-L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Įmonių skaičius nesikeitė</a:t>
                      </a:r>
                      <a:endParaRPr lang="lt-LT" sz="1400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Galimybe neteikti gali pasinaudoti apie </a:t>
                      </a: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įmonių</a:t>
                      </a:r>
                      <a:endParaRPr lang="lt-LT" sz="1400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Privalo pateikti virš </a:t>
                      </a:r>
                      <a:r>
                        <a:rPr lang="lt-LT" sz="1400" b="1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lt-LT" sz="14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įmonių</a:t>
                      </a:r>
                      <a:endParaRPr lang="lt-LT" sz="1400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extLst>
                  <a:ext uri="{0D108BD9-81ED-4DB2-BD59-A6C34878D82A}">
                    <a16:rowId xmlns:a16="http://schemas.microsoft.com/office/drawing/2014/main" val="970649757"/>
                  </a:ext>
                </a:extLst>
              </a:tr>
              <a:tr h="6772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600" u="none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Reguliavimo esmė:</a:t>
                      </a:r>
                      <a:endParaRPr lang="lt-LT" sz="1600" u="none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strike="noStrike" kern="1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Naujas reikalavimas rengti ITK</a:t>
                      </a: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Atidedami terminai </a:t>
                      </a:r>
                      <a:r>
                        <a:rPr lang="lt-LT" sz="1400" b="1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antros</a:t>
                      </a:r>
                      <a:r>
                        <a:rPr lang="lt-LT" sz="140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ir </a:t>
                      </a:r>
                      <a:r>
                        <a:rPr lang="lt-LT" sz="1400" b="1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trečios</a:t>
                      </a:r>
                      <a:r>
                        <a:rPr lang="lt-LT" sz="140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400" b="1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bangos</a:t>
                      </a:r>
                      <a:r>
                        <a:rPr lang="lt-LT" sz="140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įmonėms</a:t>
                      </a:r>
                      <a:endParaRPr lang="lt-LT" sz="1400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Galimybė </a:t>
                      </a:r>
                      <a:r>
                        <a:rPr lang="lt-LT" sz="1400" b="1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pirmos</a:t>
                      </a:r>
                      <a:r>
                        <a:rPr lang="lt-LT" sz="140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400" b="1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bangos</a:t>
                      </a:r>
                      <a:r>
                        <a:rPr lang="lt-LT" sz="140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įmonėms </a:t>
                      </a:r>
                      <a:r>
                        <a:rPr lang="lt-LT" sz="1400" b="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nerengti</a:t>
                      </a:r>
                      <a:r>
                        <a:rPr lang="lt-LT" sz="140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ITK 2025-2026 m. laikotarpiu</a:t>
                      </a:r>
                      <a:endParaRPr lang="lt-LT" sz="1400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t-LT" sz="1400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Reikšmingai susiaurinama – </a:t>
                      </a:r>
                      <a:r>
                        <a:rPr lang="lt-LT" sz="1400" b="1" strike="noStrike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tik ypatingai didelės įmonės</a:t>
                      </a:r>
                      <a:endParaRPr lang="lt-LT" sz="1400" b="1" strike="noStrike" kern="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24" marR="40324" marT="0" marB="0" anchor="ctr"/>
                </a:tc>
                <a:extLst>
                  <a:ext uri="{0D108BD9-81ED-4DB2-BD59-A6C34878D82A}">
                    <a16:rowId xmlns:a16="http://schemas.microsoft.com/office/drawing/2014/main" val="565703859"/>
                  </a:ext>
                </a:extLst>
              </a:tr>
            </a:tbl>
          </a:graphicData>
        </a:graphic>
      </p:graphicFrame>
      <p:cxnSp>
        <p:nvCxnSpPr>
          <p:cNvPr id="8" name="Tiesioji jungtis 7">
            <a:extLst>
              <a:ext uri="{FF2B5EF4-FFF2-40B4-BE49-F238E27FC236}">
                <a16:creationId xmlns:a16="http://schemas.microsoft.com/office/drawing/2014/main" id="{377395DD-E9D1-6C57-E604-6C976C7AF0B5}"/>
              </a:ext>
            </a:extLst>
          </p:cNvPr>
          <p:cNvCxnSpPr>
            <a:cxnSpLocks/>
          </p:cNvCxnSpPr>
          <p:nvPr/>
        </p:nvCxnSpPr>
        <p:spPr>
          <a:xfrm>
            <a:off x="-1524" y="1270850"/>
            <a:ext cx="2734450" cy="123419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90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C13B9999-2282-635D-9B5D-74892E27E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: suapvalinti kampai 1">
            <a:extLst>
              <a:ext uri="{FF2B5EF4-FFF2-40B4-BE49-F238E27FC236}">
                <a16:creationId xmlns:a16="http://schemas.microsoft.com/office/drawing/2014/main" id="{0E7A73AC-D886-BF6E-0585-BEB3A7152AF1}"/>
              </a:ext>
            </a:extLst>
          </p:cNvPr>
          <p:cNvSpPr/>
          <p:nvPr/>
        </p:nvSpPr>
        <p:spPr>
          <a:xfrm>
            <a:off x="253199" y="2337178"/>
            <a:ext cx="11824139" cy="367989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>
              <a:noFill/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007CE4CB-DBF6-75C6-A780-F3AA7B0FA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A23E46E7-839E-D20C-9931-DDC60E95ED3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FD2211A0-9609-80FB-778D-D3B0788C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83" y="220265"/>
            <a:ext cx="10917043" cy="903635"/>
          </a:xfrm>
        </p:spPr>
        <p:txBody>
          <a:bodyPr/>
          <a:lstStyle/>
          <a:p>
            <a:r>
              <a:rPr lang="lt-LT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Prašymų pateikti vertės grandinės informaciją apribojimas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E831DA55-A6E8-1B8D-BEAA-4479F65FC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84" y="1528243"/>
            <a:ext cx="10648141" cy="1801366"/>
          </a:xfrm>
        </p:spPr>
        <p:txBody>
          <a:bodyPr/>
          <a:lstStyle/>
          <a:p>
            <a:pPr marL="177800" indent="0" algn="just">
              <a:buNone/>
            </a:pPr>
            <a:r>
              <a:rPr lang="lt-LT" sz="2000" b="1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Galiojančios nuostatos: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ITK teikianti įmonė iš savo vertės grandinės įmonių gali reikalauti pateikti bet kokią informaciją.</a:t>
            </a:r>
            <a:endParaRPr lang="lt-LT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>
              <a:lnSpc>
                <a:spcPct val="150000"/>
              </a:lnSpc>
              <a:buNone/>
            </a:pPr>
            <a:r>
              <a:rPr lang="lt-LT" sz="2000" b="1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Direktyvos 2026/470 nuostatos:</a:t>
            </a:r>
            <a:endParaRPr lang="en-US" sz="2000" b="1" noProof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endParaRPr lang="lt-L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4">
            <a:extLst>
              <a:ext uri="{FF2B5EF4-FFF2-40B4-BE49-F238E27FC236}">
                <a16:creationId xmlns:a16="http://schemas.microsoft.com/office/drawing/2014/main" id="{4D1237A9-359C-F500-76DF-C95F1461C8B3}"/>
              </a:ext>
            </a:extLst>
          </p:cNvPr>
          <p:cNvSpPr txBox="1">
            <a:spLocks/>
          </p:cNvSpPr>
          <p:nvPr/>
        </p:nvSpPr>
        <p:spPr>
          <a:xfrm>
            <a:off x="286581" y="2838994"/>
            <a:ext cx="2848505" cy="3178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Saugoma įmonė:</a:t>
            </a:r>
          </a:p>
          <a:p>
            <a:pPr marL="177800" indent="0" algn="just">
              <a:lnSpc>
                <a:spcPct val="100000"/>
              </a:lnSpc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pateikia deklaraciją, kad yra saugoma įmonė;</a:t>
            </a:r>
          </a:p>
          <a:p>
            <a:pPr marL="177800" indent="0" algn="just">
              <a:lnSpc>
                <a:spcPct val="100000"/>
              </a:lnSpc>
              <a:spcBef>
                <a:spcPts val="300"/>
              </a:spcBef>
              <a:buFont typeface="Arial"/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turi teisę atsisakyti pateikti informaciją, viršijančią SETAS nustatytą apimtį.</a:t>
            </a:r>
          </a:p>
        </p:txBody>
      </p:sp>
      <p:sp>
        <p:nvSpPr>
          <p:cNvPr id="6" name="Turinio vietos rezervavimo ženklas 4">
            <a:extLst>
              <a:ext uri="{FF2B5EF4-FFF2-40B4-BE49-F238E27FC236}">
                <a16:creationId xmlns:a16="http://schemas.microsoft.com/office/drawing/2014/main" id="{8E2CA4F6-4B67-73AE-FB4E-1F973D890DA4}"/>
              </a:ext>
            </a:extLst>
          </p:cNvPr>
          <p:cNvSpPr txBox="1">
            <a:spLocks/>
          </p:cNvSpPr>
          <p:nvPr/>
        </p:nvSpPr>
        <p:spPr>
          <a:xfrm>
            <a:off x="3399134" y="2838994"/>
            <a:ext cx="8166539" cy="3214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ITK teikianti įmonė: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neprivalo tikrinti saugomos įmonės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savideklaracijos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teisingumo, išskyrus, kai ji yra akivaizdžiai neteisinga;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negali reikalauti pateikti daugiau informacijos, nei nustatyta SETAS;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prašydama papildomos informacijos, privalo aiškiai nurodyti, kuri informacijos dalis viršija nustatytą apimtį, ir informuoti apie teisę atsisakyti;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laikoma įvykdžiusia pareigą pateikti vertės grandinės informaciją, jei gauta informacija atitinka SETAS nustatytą apimtį.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B6DFF-CDC3-9AA7-B41B-9B143EEDE479}"/>
              </a:ext>
            </a:extLst>
          </p:cNvPr>
          <p:cNvSpPr txBox="1"/>
          <p:nvPr/>
        </p:nvSpPr>
        <p:spPr>
          <a:xfrm>
            <a:off x="0" y="6162416"/>
            <a:ext cx="6356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ITK – informacija tvarumo klausimais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SETAS – savanoriškai taikomi Europos tvarumo atskaitomybės standartai</a:t>
            </a:r>
          </a:p>
        </p:txBody>
      </p:sp>
    </p:spTree>
    <p:extLst>
      <p:ext uri="{BB962C8B-B14F-4D97-AF65-F5344CB8AC3E}">
        <p14:creationId xmlns:p14="http://schemas.microsoft.com/office/powerpoint/2010/main" val="244009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06E7DE83-5D6B-CE4D-B19F-6DA179647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FE0125A3-ECD8-9DCC-A89B-1350E0D0E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90B915FE-87AF-F746-D6C7-9266BB9426E3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C918513B-6FBB-515C-B681-1B52CB2F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46" y="289254"/>
            <a:ext cx="11886561" cy="903635"/>
          </a:xfrm>
        </p:spPr>
        <p:txBody>
          <a:bodyPr/>
          <a:lstStyle/>
          <a:p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Atvejai, kai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(K)ITK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gali būti nerengiama</a:t>
            </a:r>
            <a:endParaRPr lang="en-US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BFFCA7EB-215C-40B1-77CA-991EAF049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84" y="2145697"/>
            <a:ext cx="11123567" cy="3409122"/>
          </a:xfrm>
        </p:spPr>
        <p:txBody>
          <a:bodyPr/>
          <a:lstStyle/>
          <a:p>
            <a:pPr marL="228600" marR="0" lvl="0" indent="-50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Kai įmonių grupės sudėtis pasikeičia dėl jungimų, padalinimų</a:t>
            </a:r>
            <a:r>
              <a:rPr lang="lt-L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 pasitraukimų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tais metais leidžiama (K)ITK šių įmonių informacijos nepateikti. VA patronuojančioji įmonė turi pateikti informaciją apie tokius faktus;</a:t>
            </a:r>
          </a:p>
          <a:p>
            <a:pPr marL="228600" marR="0" lvl="0" indent="-50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Listinguojamos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bendrovės gali naudotis galimybe nerengti (K)ITK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, jei ją į savo (K)ITK įtraukia patronuojančioji įmonė;</a:t>
            </a:r>
          </a:p>
          <a:p>
            <a:pPr marL="228600" marR="0" lvl="0" indent="-50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Finansų kontroliuojančioji įmonė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, kurios patronuojamųjų įmonių verslo modeliai ir veikla yra vienas nuo kito nepriklausomi, gali nerengti (K)ITK. Ta pati nuostata taikoma ir ne ES įmonių atveju.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3B5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177800" indent="0" algn="just">
              <a:buNone/>
            </a:pPr>
            <a:endParaRPr lang="lt-LT" sz="16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65EBE-EA93-32CA-15AF-9572AE812FB9}"/>
              </a:ext>
            </a:extLst>
          </p:cNvPr>
          <p:cNvSpPr txBox="1"/>
          <p:nvPr/>
        </p:nvSpPr>
        <p:spPr>
          <a:xfrm>
            <a:off x="149646" y="6267400"/>
            <a:ext cx="5374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(K)ITK – (Konsoliduotoji) informacija tvarumo klausimais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– Vadovybės ataskaita</a:t>
            </a:r>
          </a:p>
        </p:txBody>
      </p:sp>
    </p:spTree>
    <p:extLst>
      <p:ext uri="{BB962C8B-B14F-4D97-AF65-F5344CB8AC3E}">
        <p14:creationId xmlns:p14="http://schemas.microsoft.com/office/powerpoint/2010/main" val="130500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C92DC9D8-4622-E8AA-FFC2-4C0CCB90D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4D102C21-E5CF-075B-1CB7-1D5B36C3B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2A28471F-6988-CCAD-B591-4159EFCB877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3B5C9722-0FA8-A962-447A-AB51E0FA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83" y="220265"/>
            <a:ext cx="10917043" cy="903635"/>
          </a:xfrm>
        </p:spPr>
        <p:txBody>
          <a:bodyPr/>
          <a:lstStyle/>
          <a:p>
            <a:r>
              <a:rPr lang="lt-L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Atvejai, kai tam tikra ITK gali būti nepateikiama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255BCF08-689E-D954-44FA-FCD0427D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64" y="1938131"/>
            <a:ext cx="11639767" cy="4005471"/>
          </a:xfrm>
        </p:spPr>
        <p:txBody>
          <a:bodyPr numCol="2"/>
          <a:lstStyle/>
          <a:p>
            <a:pPr marL="228600" marR="0" lvl="0" indent="-508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Teikiant ITK leidžiama </a:t>
            </a:r>
            <a:r>
              <a:rPr kumimoji="0" lang="lt-LT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nepateikti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: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komerciškai jautrios informacijos;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susijusios su intelektine nuosavybe, </a:t>
            </a:r>
            <a:r>
              <a:rPr kumimoji="0" lang="lt-LT" sz="2400" b="0" i="1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know-how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pagal Direktyvą (ES) 2016/943;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laikytinos atitinkančia Reglamento (EU) 2023/2418 2 straipsnio 7 dalį;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kitos su fiziniu ar juridiniu asmeniu susijusios informacijos, saugant jo saugumą ar privatumą. </a:t>
            </a:r>
          </a:p>
          <a:p>
            <a:pPr marL="17780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None/>
              <a:tabLst/>
              <a:defRPr/>
            </a:pPr>
            <a:endParaRPr kumimoji="0" lang="lt-LT" sz="2400" b="0" i="0" u="none" strike="noStrike" kern="0" cap="none" spc="0" normalizeH="0" baseline="0" noProof="0" dirty="0">
              <a:ln>
                <a:noFill/>
              </a:ln>
              <a:solidFill>
                <a:srgbClr val="273B5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Pasinaudojant bent viena iš šių išimčių, (patronuojančioji) įmonė </a:t>
            </a:r>
            <a:r>
              <a:rPr kumimoji="0" lang="lt-LT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privalo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: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lt-LT" sz="2400" dirty="0">
                <a:solidFill>
                  <a:srgbClr val="273B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atskleisti faktą, kad pasinaudojo išimtimi;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lt-LT" sz="2400" dirty="0">
                <a:solidFill>
                  <a:srgbClr val="273B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273B5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kiekvieno ataskaitinio laikotarpio pabaigoje iš naujo įvertinti, ar informacija vis dar gali būti neatskleidžiama.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3B5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lt-LT" sz="2400" b="0" i="0" u="none" strike="noStrike" kern="0" cap="none" spc="0" normalizeH="0" baseline="0" noProof="0" dirty="0">
              <a:ln>
                <a:noFill/>
              </a:ln>
              <a:solidFill>
                <a:srgbClr val="273B5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C010-85D9-8750-6E10-2898626BF900}"/>
              </a:ext>
            </a:extLst>
          </p:cNvPr>
          <p:cNvSpPr txBox="1"/>
          <p:nvPr/>
        </p:nvSpPr>
        <p:spPr>
          <a:xfrm>
            <a:off x="208583" y="6299181"/>
            <a:ext cx="5374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ITK –informacija tvarumo klausimais</a:t>
            </a:r>
          </a:p>
        </p:txBody>
      </p:sp>
    </p:spTree>
    <p:extLst>
      <p:ext uri="{BB962C8B-B14F-4D97-AF65-F5344CB8AC3E}">
        <p14:creationId xmlns:p14="http://schemas.microsoft.com/office/powerpoint/2010/main" val="233267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AD5B105C-64A3-8D36-A43A-D64F8E154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>
            <a:extLst>
              <a:ext uri="{FF2B5EF4-FFF2-40B4-BE49-F238E27FC236}">
                <a16:creationId xmlns:a16="http://schemas.microsoft.com/office/drawing/2014/main" id="{DDB59C10-4F62-93B1-8E49-93C790370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1F0EDF06-FDAA-38E2-7206-5EAC3D020631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7A4E7070-7B3A-5FCB-AA16-4A48058B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56" y="264284"/>
            <a:ext cx="11757789" cy="903635"/>
          </a:xfrm>
        </p:spPr>
        <p:txBody>
          <a:bodyPr/>
          <a:lstStyle/>
          <a:p>
            <a:r>
              <a:rPr lang="lt-LT" sz="40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ETAS esminė peržiūra ir ITK ženklinimo atidėjimas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431E531A-2356-5E3F-375F-E35D9042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56" y="1686990"/>
            <a:ext cx="11278304" cy="423407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lt-LT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Dėl ETAS EK įsipareigota</a:t>
            </a:r>
            <a:r>
              <a:rPr lang="lt-LT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177800" indent="0" algn="just">
              <a:buNone/>
            </a:pPr>
            <a:r>
              <a:rPr lang="lt-LT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1) </a:t>
            </a:r>
            <a:r>
              <a:rPr lang="lt-LT" sz="2200" kern="1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 esmės </a:t>
            </a:r>
            <a:r>
              <a:rPr lang="en-US" sz="2200" kern="1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</a:t>
            </a:r>
            <a:r>
              <a:rPr lang="lt-LT" sz="2200" kern="1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</a:t>
            </a:r>
            <a:r>
              <a:rPr lang="lt-LT" sz="2200" kern="100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iūr</a:t>
            </a:r>
            <a:r>
              <a:rPr lang="lt-LT" sz="2200" kern="1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ėtus ETAS (EFRAG paskelbė 2025 m. gruodžio 3 d. supaprastintų ETAS projektus)</a:t>
            </a:r>
            <a:r>
              <a:rPr lang="en-US" sz="2200" kern="1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patvirtinti ne vėliau kaip </a:t>
            </a:r>
            <a:r>
              <a:rPr lang="lt-LT" sz="22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 6 mėn. </a:t>
            </a:r>
            <a:r>
              <a:rPr lang="lt-LT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 2026/470 paskelbimo. Peržiūra atlikta: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pašalinant duomenis, laikomus mažiausiai svarbiais tvarumo ataskaitoms,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teikiant pirmenybę kiekybiniams duomenims, o ne aprašomajam tekstui,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diferencijuojant privalomus ir savanoriškus duomenis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lt-LT" sz="22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 4 mėn. </a:t>
            </a:r>
            <a:r>
              <a:rPr lang="lt-LT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 2026/470 paskelbimo </a:t>
            </a:r>
            <a:r>
              <a:rPr lang="lt-L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patvirtinti savanoriškai taikomus ETAS</a:t>
            </a:r>
            <a:r>
              <a:rPr lang="lt-LT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m. liepos 30 d. EK patvirtino rekomendacijas 2025/1710 dėl savanoriškai taikomų ETAS.</a:t>
            </a:r>
          </a:p>
          <a:p>
            <a:pPr marL="1778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lt-LT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(K)VA, kurioje privaloma pateikti (K)ITK, teikiama informacija </a:t>
            </a:r>
            <a:r>
              <a:rPr lang="lt-L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turės būti ženklinama pagal ES elektroninio ataskaitų teikimo formatą, </a:t>
            </a:r>
            <a:r>
              <a:rPr lang="lt-LT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 bus priimtas pakoreguotas EK deleguotasis reglamentas 2019/815.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endParaRPr lang="lt-LT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D2472-487A-9B84-F767-C28E1B2AE6FC}"/>
              </a:ext>
            </a:extLst>
          </p:cNvPr>
          <p:cNvSpPr txBox="1"/>
          <p:nvPr/>
        </p:nvSpPr>
        <p:spPr>
          <a:xfrm>
            <a:off x="5562942" y="6221842"/>
            <a:ext cx="5167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(K)VA – (Konsoliduotoji) vadovybės ataskaita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(K)ITK – (Konsoliduotoji) informacija tvarumo klausimais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33DDF-A268-275C-086E-590A5C1A8C00}"/>
              </a:ext>
            </a:extLst>
          </p:cNvPr>
          <p:cNvSpPr txBox="1"/>
          <p:nvPr/>
        </p:nvSpPr>
        <p:spPr>
          <a:xfrm>
            <a:off x="172543" y="6221869"/>
            <a:ext cx="5542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ETAS – Europos tvarumo atskaitomybės standartai</a:t>
            </a:r>
          </a:p>
          <a:p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EFRAG – Europos finansinės atskaitomybės patariamoji grupė </a:t>
            </a:r>
          </a:p>
        </p:txBody>
      </p:sp>
    </p:spTree>
    <p:extLst>
      <p:ext uri="{BB962C8B-B14F-4D97-AF65-F5344CB8AC3E}">
        <p14:creationId xmlns:p14="http://schemas.microsoft.com/office/powerpoint/2010/main" val="350382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D69B4B3C-339C-33E5-2DD2-FE4AD8720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: suapvalinti kampai 1">
            <a:extLst>
              <a:ext uri="{FF2B5EF4-FFF2-40B4-BE49-F238E27FC236}">
                <a16:creationId xmlns:a16="http://schemas.microsoft.com/office/drawing/2014/main" id="{CFA94840-2461-9497-E02C-40CEEEA06F8C}"/>
              </a:ext>
            </a:extLst>
          </p:cNvPr>
          <p:cNvSpPr/>
          <p:nvPr/>
        </p:nvSpPr>
        <p:spPr>
          <a:xfrm>
            <a:off x="176637" y="3475346"/>
            <a:ext cx="11545758" cy="23406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FCFF904A-54B1-9D7A-DF6B-4AD528FE7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1344167"/>
          </a:xfrm>
          <a:prstGeom prst="rect">
            <a:avLst/>
          </a:prstGeom>
        </p:spPr>
      </p:pic>
      <p:sp>
        <p:nvSpPr>
          <p:cNvPr id="27" name="Shape 10">
            <a:extLst>
              <a:ext uri="{FF2B5EF4-FFF2-40B4-BE49-F238E27FC236}">
                <a16:creationId xmlns:a16="http://schemas.microsoft.com/office/drawing/2014/main" id="{8A3FD573-A9DD-1060-8183-A4445ADD18E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>
            <a:extLst>
              <a:ext uri="{FF2B5EF4-FFF2-40B4-BE49-F238E27FC236}">
                <a16:creationId xmlns:a16="http://schemas.microsoft.com/office/drawing/2014/main" id="{DA004027-487F-990A-3D45-63BF776F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82" y="220265"/>
            <a:ext cx="10733044" cy="903635"/>
          </a:xfrm>
        </p:spPr>
        <p:txBody>
          <a:bodyPr/>
          <a:lstStyle/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sz="40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varumo atskaitomybės užtikrinimui taikomi  standartai </a:t>
            </a:r>
            <a:endParaRPr lang="en-US" sz="40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95B4E6D6-4F06-A4D6-64CE-6FD234A6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81" y="1689460"/>
            <a:ext cx="11386270" cy="4126549"/>
          </a:xfrm>
        </p:spPr>
        <p:txBody>
          <a:bodyPr/>
          <a:lstStyle/>
          <a:p>
            <a:pPr marL="177800" indent="0" algn="just">
              <a:buNone/>
            </a:pPr>
            <a:r>
              <a:rPr lang="lt-LT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Galiojančios nuostatos</a:t>
            </a:r>
            <a:r>
              <a:rPr 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lt-LT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 iki 2026 m. spalio 1 d. turi patvirtinti riboto užtikrinimo standartus, skirtus tvarumo atskaitomybės užtikrinimo atlikimui;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 iki 2028 m. spalio 1 d. turi patvirtinti pakankamo užtikrinimo standartus.</a:t>
            </a:r>
            <a:endParaRPr lang="lt-LT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lt-LT" sz="1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</a:pPr>
            <a:r>
              <a:rPr lang="lt-LT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Direktyva 2026/470: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4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2027 m. liepos 1 </a:t>
            </a:r>
            <a:r>
              <a:rPr lang="lt-L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EK </a:t>
            </a:r>
            <a:r>
              <a:rPr lang="lt-LT" sz="24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 patvirtinti </a:t>
            </a:r>
            <a:r>
              <a:rPr lang="lt-L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riboto užtikrinimo </a:t>
            </a:r>
            <a:r>
              <a:rPr lang="lt-LT" sz="24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standartus;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Panaikinti EK įgaliojimai patvirtinti pakankamo užtikrinimo standartus nebenumatant jų taikymo.</a:t>
            </a:r>
          </a:p>
          <a:p>
            <a:pPr marL="177800" indent="0" algn="just">
              <a:buNone/>
            </a:pPr>
            <a:endParaRPr lang="lt-LT" sz="2400" b="1" noProof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12883"/>
      </p:ext>
    </p:extLst>
  </p:cSld>
  <p:clrMapOvr>
    <a:masterClrMapping/>
  </p:clrMapOvr>
</p:sld>
</file>

<file path=ppt/theme/theme1.xml><?xml version="1.0" encoding="utf-8"?>
<a:theme xmlns:a="http://schemas.openxmlformats.org/drawingml/2006/main" name="LRV">
  <a:themeElements>
    <a:clrScheme name="Custom 1">
      <a:dk1>
        <a:srgbClr val="000000"/>
      </a:dk1>
      <a:lt1>
        <a:srgbClr val="FFFFFF"/>
      </a:lt1>
      <a:dk2>
        <a:srgbClr val="273B51"/>
      </a:dk2>
      <a:lt2>
        <a:srgbClr val="E7E6E6"/>
      </a:lt2>
      <a:accent1>
        <a:srgbClr val="1F529F"/>
      </a:accent1>
      <a:accent2>
        <a:srgbClr val="273B51"/>
      </a:accent2>
      <a:accent3>
        <a:srgbClr val="BBBDBF"/>
      </a:accent3>
      <a:accent4>
        <a:srgbClr val="697685"/>
      </a:accent4>
      <a:accent5>
        <a:srgbClr val="48B9D3"/>
      </a:accent5>
      <a:accent6>
        <a:srgbClr val="FFFFFF"/>
      </a:accent6>
      <a:hlink>
        <a:srgbClr val="48B9D3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FM_prezentacija_blue</Template>
  <TotalTime>8127</TotalTime>
  <Words>1457</Words>
  <Application>Microsoft Office PowerPoint</Application>
  <PresentationFormat>Plačiaekranė</PresentationFormat>
  <Paragraphs>194</Paragraphs>
  <Slides>12</Slides>
  <Notes>12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7" baseType="lpstr">
      <vt:lpstr>Arial</vt:lpstr>
      <vt:lpstr>Wingdings</vt:lpstr>
      <vt:lpstr>Trebuchet MS</vt:lpstr>
      <vt:lpstr>Times New Roman</vt:lpstr>
      <vt:lpstr>LRV</vt:lpstr>
      <vt:lpstr>„PowerPoint“ pateiktis</vt:lpstr>
      <vt:lpstr>Pagrindinės Direktyvos 2026/470 nuostatos</vt:lpstr>
      <vt:lpstr>Įmonės, turinčios rengti ITK </vt:lpstr>
      <vt:lpstr>Reglamentavimo, susijusio su įmonių, privalančių rengti ITK, apimtimi, pokyčiai</vt:lpstr>
      <vt:lpstr>Prašymų pateikti vertės grandinės informaciją apribojimas</vt:lpstr>
      <vt:lpstr>Atvejai, kai (K)ITK gali būti nerengiama</vt:lpstr>
      <vt:lpstr>Atvejai, kai tam tikra ITK gali būti nepateikiama</vt:lpstr>
      <vt:lpstr>ETAS esminė peržiūra ir ITK ženklinimo atidėjimas</vt:lpstr>
      <vt:lpstr>Tvarumo atskaitomybės užtikrinimui taikomi  standartai </vt:lpstr>
      <vt:lpstr>Direktyvos 2026/470 perkėlimo į ĮĮGAĮ, VPĮ, FAAUPĮ ir ETAS patvirtinimo numatomas kalendorius</vt:lpstr>
      <vt:lpstr>Savanoriškas ataskaitų rengimas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Greta Lipskytė</dc:creator>
  <cp:lastModifiedBy>Greta Lipskytė</cp:lastModifiedBy>
  <cp:revision>160</cp:revision>
  <dcterms:created xsi:type="dcterms:W3CDTF">2025-03-28T06:52:18Z</dcterms:created>
  <dcterms:modified xsi:type="dcterms:W3CDTF">2026-05-18T06:27:35Z</dcterms:modified>
</cp:coreProperties>
</file>